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0"/>
  </p:notesMasterIdLst>
  <p:handoutMasterIdLst>
    <p:handoutMasterId r:id="rId71"/>
  </p:handoutMasterIdLst>
  <p:sldIdLst>
    <p:sldId id="256" r:id="rId2"/>
    <p:sldId id="274" r:id="rId3"/>
    <p:sldId id="32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3" r:id="rId21"/>
    <p:sldId id="294" r:id="rId22"/>
    <p:sldId id="295" r:id="rId23"/>
    <p:sldId id="296" r:id="rId24"/>
    <p:sldId id="298" r:id="rId25"/>
    <p:sldId id="299" r:id="rId26"/>
    <p:sldId id="300" r:id="rId27"/>
    <p:sldId id="301" r:id="rId28"/>
    <p:sldId id="302" r:id="rId29"/>
    <p:sldId id="303" r:id="rId30"/>
    <p:sldId id="304" r:id="rId31"/>
    <p:sldId id="305" r:id="rId32"/>
    <p:sldId id="306" r:id="rId33"/>
    <p:sldId id="307" r:id="rId34"/>
    <p:sldId id="257" r:id="rId35"/>
    <p:sldId id="258" r:id="rId36"/>
    <p:sldId id="266" r:id="rId37"/>
    <p:sldId id="267" r:id="rId38"/>
    <p:sldId id="268" r:id="rId39"/>
    <p:sldId id="269" r:id="rId40"/>
    <p:sldId id="270" r:id="rId41"/>
    <p:sldId id="271" r:id="rId42"/>
    <p:sldId id="272"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9" r:id="rId61"/>
    <p:sldId id="273" r:id="rId62"/>
    <p:sldId id="328" r:id="rId63"/>
    <p:sldId id="327" r:id="rId64"/>
    <p:sldId id="326" r:id="rId65"/>
    <p:sldId id="333" r:id="rId66"/>
    <p:sldId id="334" r:id="rId67"/>
    <p:sldId id="330" r:id="rId68"/>
    <p:sldId id="332"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957"/>
    <a:srgbClr val="48AC04"/>
    <a:srgbClr val="97941C"/>
    <a:srgbClr val="7190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5226" autoAdjust="0"/>
  </p:normalViewPr>
  <p:slideViewPr>
    <p:cSldViewPr>
      <p:cViewPr varScale="1">
        <p:scale>
          <a:sx n="82" d="100"/>
          <a:sy n="82" d="100"/>
        </p:scale>
        <p:origin x="893"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Proiect_intern_Ulbs\articol2\grafi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Proiect_intern_Ulbs\articol2\grafic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Proiect_intern_Ulbs\articol2\grafic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Proiect_intern_Ulbs\articol2\grafic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Proiect_intern_Ulbs\articol2\grafi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7475750313828"/>
          <c:y val="6.5387334332312808E-2"/>
          <c:w val="0.8589991555403409"/>
          <c:h val="0.78701525286609664"/>
        </c:manualLayout>
      </c:layout>
      <c:scatterChart>
        <c:scatterStyle val="smoothMarker"/>
        <c:varyColors val="0"/>
        <c:ser>
          <c:idx val="0"/>
          <c:order val="0"/>
          <c:tx>
            <c:v>a  (mash malted)</c:v>
          </c:tx>
          <c:spPr>
            <a:ln w="19050">
              <a:solidFill>
                <a:srgbClr val="0070C0"/>
              </a:solidFill>
            </a:ln>
          </c:spPr>
          <c:marker>
            <c:symbol val="none"/>
          </c:marker>
          <c:xVal>
            <c:numRef>
              <c:f>pH!$A$2:$A$168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pH!$B$2:$B$168</c:f>
              <c:numCache>
                <c:formatCode>General</c:formatCode>
                <c:ptCount val="167"/>
                <c:pt idx="0">
                  <c:v>3.9</c:v>
                </c:pt>
                <c:pt idx="1">
                  <c:v>3.9</c:v>
                </c:pt>
                <c:pt idx="2">
                  <c:v>3.9</c:v>
                </c:pt>
                <c:pt idx="3">
                  <c:v>3.9</c:v>
                </c:pt>
                <c:pt idx="4">
                  <c:v>3.9</c:v>
                </c:pt>
                <c:pt idx="5">
                  <c:v>3.9</c:v>
                </c:pt>
                <c:pt idx="6">
                  <c:v>3.9</c:v>
                </c:pt>
                <c:pt idx="7">
                  <c:v>3.9</c:v>
                </c:pt>
                <c:pt idx="8">
                  <c:v>3.9</c:v>
                </c:pt>
                <c:pt idx="9">
                  <c:v>3.9</c:v>
                </c:pt>
                <c:pt idx="10">
                  <c:v>3.9</c:v>
                </c:pt>
                <c:pt idx="11">
                  <c:v>3.9</c:v>
                </c:pt>
                <c:pt idx="12">
                  <c:v>3.9</c:v>
                </c:pt>
                <c:pt idx="13">
                  <c:v>3.9</c:v>
                </c:pt>
                <c:pt idx="14">
                  <c:v>3.9099999999999997</c:v>
                </c:pt>
                <c:pt idx="15">
                  <c:v>3.9099999999999997</c:v>
                </c:pt>
                <c:pt idx="16">
                  <c:v>3.9099999999999997</c:v>
                </c:pt>
                <c:pt idx="17">
                  <c:v>3.9099999999999997</c:v>
                </c:pt>
                <c:pt idx="18">
                  <c:v>3.9099999999999997</c:v>
                </c:pt>
                <c:pt idx="19">
                  <c:v>3.9</c:v>
                </c:pt>
                <c:pt idx="20">
                  <c:v>3.8899999999999997</c:v>
                </c:pt>
                <c:pt idx="21">
                  <c:v>3.88</c:v>
                </c:pt>
                <c:pt idx="22">
                  <c:v>3.8699999999999997</c:v>
                </c:pt>
                <c:pt idx="23">
                  <c:v>3.8499999999999988</c:v>
                </c:pt>
                <c:pt idx="24">
                  <c:v>3.8099999999999987</c:v>
                </c:pt>
                <c:pt idx="25">
                  <c:v>3.77</c:v>
                </c:pt>
                <c:pt idx="26">
                  <c:v>3.71</c:v>
                </c:pt>
                <c:pt idx="27">
                  <c:v>3.63</c:v>
                </c:pt>
                <c:pt idx="28">
                  <c:v>3.54</c:v>
                </c:pt>
                <c:pt idx="29">
                  <c:v>3.5</c:v>
                </c:pt>
                <c:pt idx="30">
                  <c:v>3.51</c:v>
                </c:pt>
                <c:pt idx="31">
                  <c:v>3.52</c:v>
                </c:pt>
                <c:pt idx="32">
                  <c:v>3.52</c:v>
                </c:pt>
                <c:pt idx="33">
                  <c:v>3.52</c:v>
                </c:pt>
                <c:pt idx="34">
                  <c:v>3.52</c:v>
                </c:pt>
                <c:pt idx="35">
                  <c:v>3.53</c:v>
                </c:pt>
                <c:pt idx="36">
                  <c:v>3.53</c:v>
                </c:pt>
                <c:pt idx="37">
                  <c:v>3.54</c:v>
                </c:pt>
                <c:pt idx="38">
                  <c:v>3.54</c:v>
                </c:pt>
                <c:pt idx="39">
                  <c:v>3.54</c:v>
                </c:pt>
                <c:pt idx="40">
                  <c:v>3.54</c:v>
                </c:pt>
                <c:pt idx="41">
                  <c:v>3.54</c:v>
                </c:pt>
                <c:pt idx="42">
                  <c:v>3.55</c:v>
                </c:pt>
                <c:pt idx="43">
                  <c:v>3.55</c:v>
                </c:pt>
                <c:pt idx="44">
                  <c:v>3.55</c:v>
                </c:pt>
                <c:pt idx="45">
                  <c:v>3.55</c:v>
                </c:pt>
                <c:pt idx="46">
                  <c:v>3.56</c:v>
                </c:pt>
                <c:pt idx="47">
                  <c:v>3.56</c:v>
                </c:pt>
                <c:pt idx="48">
                  <c:v>3.56</c:v>
                </c:pt>
                <c:pt idx="49">
                  <c:v>3.56</c:v>
                </c:pt>
                <c:pt idx="50">
                  <c:v>3.56</c:v>
                </c:pt>
                <c:pt idx="51">
                  <c:v>3.56</c:v>
                </c:pt>
                <c:pt idx="52">
                  <c:v>3.57</c:v>
                </c:pt>
                <c:pt idx="53">
                  <c:v>3.57</c:v>
                </c:pt>
                <c:pt idx="54">
                  <c:v>3.57</c:v>
                </c:pt>
                <c:pt idx="55">
                  <c:v>3.57</c:v>
                </c:pt>
                <c:pt idx="56">
                  <c:v>3.57</c:v>
                </c:pt>
                <c:pt idx="57">
                  <c:v>3.57</c:v>
                </c:pt>
                <c:pt idx="58">
                  <c:v>3.57</c:v>
                </c:pt>
                <c:pt idx="59">
                  <c:v>3.57</c:v>
                </c:pt>
                <c:pt idx="60">
                  <c:v>3.57</c:v>
                </c:pt>
                <c:pt idx="61">
                  <c:v>3.58</c:v>
                </c:pt>
                <c:pt idx="62">
                  <c:v>3.58</c:v>
                </c:pt>
                <c:pt idx="63">
                  <c:v>3.58</c:v>
                </c:pt>
                <c:pt idx="64">
                  <c:v>3.58</c:v>
                </c:pt>
                <c:pt idx="65">
                  <c:v>3.58</c:v>
                </c:pt>
                <c:pt idx="66">
                  <c:v>3.58</c:v>
                </c:pt>
                <c:pt idx="67">
                  <c:v>3.58</c:v>
                </c:pt>
                <c:pt idx="68">
                  <c:v>3.58</c:v>
                </c:pt>
                <c:pt idx="69">
                  <c:v>3.58</c:v>
                </c:pt>
                <c:pt idx="70">
                  <c:v>3.58</c:v>
                </c:pt>
                <c:pt idx="71">
                  <c:v>3.59</c:v>
                </c:pt>
                <c:pt idx="72">
                  <c:v>3.59</c:v>
                </c:pt>
                <c:pt idx="73">
                  <c:v>3.59</c:v>
                </c:pt>
                <c:pt idx="74">
                  <c:v>3.59</c:v>
                </c:pt>
                <c:pt idx="75">
                  <c:v>3.59</c:v>
                </c:pt>
                <c:pt idx="76">
                  <c:v>3.59</c:v>
                </c:pt>
                <c:pt idx="77">
                  <c:v>3.58</c:v>
                </c:pt>
                <c:pt idx="78">
                  <c:v>3.58</c:v>
                </c:pt>
                <c:pt idx="79">
                  <c:v>3.59</c:v>
                </c:pt>
                <c:pt idx="80">
                  <c:v>3.59</c:v>
                </c:pt>
                <c:pt idx="81">
                  <c:v>3.59</c:v>
                </c:pt>
                <c:pt idx="82">
                  <c:v>3.59</c:v>
                </c:pt>
                <c:pt idx="83">
                  <c:v>3.59</c:v>
                </c:pt>
                <c:pt idx="84">
                  <c:v>3.59</c:v>
                </c:pt>
                <c:pt idx="85">
                  <c:v>3.59</c:v>
                </c:pt>
                <c:pt idx="86">
                  <c:v>3.59</c:v>
                </c:pt>
                <c:pt idx="87">
                  <c:v>3.59</c:v>
                </c:pt>
                <c:pt idx="88">
                  <c:v>3.59</c:v>
                </c:pt>
                <c:pt idx="89">
                  <c:v>3.6</c:v>
                </c:pt>
                <c:pt idx="90">
                  <c:v>3.6</c:v>
                </c:pt>
                <c:pt idx="91">
                  <c:v>3.6</c:v>
                </c:pt>
                <c:pt idx="92">
                  <c:v>3.6</c:v>
                </c:pt>
                <c:pt idx="93">
                  <c:v>3.6</c:v>
                </c:pt>
                <c:pt idx="94">
                  <c:v>3.6</c:v>
                </c:pt>
                <c:pt idx="95">
                  <c:v>3.6</c:v>
                </c:pt>
                <c:pt idx="96">
                  <c:v>3.6</c:v>
                </c:pt>
                <c:pt idx="97">
                  <c:v>3.6</c:v>
                </c:pt>
                <c:pt idx="98">
                  <c:v>3.6</c:v>
                </c:pt>
                <c:pt idx="99">
                  <c:v>3.6</c:v>
                </c:pt>
                <c:pt idx="100">
                  <c:v>3.6</c:v>
                </c:pt>
                <c:pt idx="101">
                  <c:v>3.61</c:v>
                </c:pt>
                <c:pt idx="102">
                  <c:v>3.61</c:v>
                </c:pt>
                <c:pt idx="103">
                  <c:v>3.61</c:v>
                </c:pt>
                <c:pt idx="104">
                  <c:v>3.61</c:v>
                </c:pt>
                <c:pt idx="105">
                  <c:v>3.61</c:v>
                </c:pt>
                <c:pt idx="106">
                  <c:v>3.61</c:v>
                </c:pt>
                <c:pt idx="107">
                  <c:v>3.61</c:v>
                </c:pt>
                <c:pt idx="108">
                  <c:v>3.61</c:v>
                </c:pt>
                <c:pt idx="109">
                  <c:v>3.61</c:v>
                </c:pt>
                <c:pt idx="110">
                  <c:v>3.61</c:v>
                </c:pt>
                <c:pt idx="111">
                  <c:v>3.62</c:v>
                </c:pt>
                <c:pt idx="112">
                  <c:v>3.62</c:v>
                </c:pt>
                <c:pt idx="113">
                  <c:v>3.62</c:v>
                </c:pt>
                <c:pt idx="114">
                  <c:v>3.62</c:v>
                </c:pt>
                <c:pt idx="115">
                  <c:v>3.62</c:v>
                </c:pt>
                <c:pt idx="116">
                  <c:v>3.62</c:v>
                </c:pt>
                <c:pt idx="117">
                  <c:v>3.62</c:v>
                </c:pt>
                <c:pt idx="118">
                  <c:v>3.62</c:v>
                </c:pt>
                <c:pt idx="119">
                  <c:v>3.62</c:v>
                </c:pt>
                <c:pt idx="120">
                  <c:v>3.62</c:v>
                </c:pt>
                <c:pt idx="121">
                  <c:v>3.62</c:v>
                </c:pt>
                <c:pt idx="122">
                  <c:v>3.62</c:v>
                </c:pt>
                <c:pt idx="123">
                  <c:v>3.62</c:v>
                </c:pt>
                <c:pt idx="124">
                  <c:v>3.62</c:v>
                </c:pt>
                <c:pt idx="125">
                  <c:v>3.62</c:v>
                </c:pt>
                <c:pt idx="126">
                  <c:v>3.62</c:v>
                </c:pt>
                <c:pt idx="127">
                  <c:v>3.63</c:v>
                </c:pt>
                <c:pt idx="128">
                  <c:v>3.63</c:v>
                </c:pt>
                <c:pt idx="129">
                  <c:v>3.63</c:v>
                </c:pt>
                <c:pt idx="130">
                  <c:v>3.63</c:v>
                </c:pt>
                <c:pt idx="131">
                  <c:v>3.63</c:v>
                </c:pt>
                <c:pt idx="132">
                  <c:v>3.63</c:v>
                </c:pt>
                <c:pt idx="133">
                  <c:v>3.63</c:v>
                </c:pt>
                <c:pt idx="134">
                  <c:v>3.63</c:v>
                </c:pt>
                <c:pt idx="135">
                  <c:v>3.63</c:v>
                </c:pt>
              </c:numCache>
            </c:numRef>
          </c:yVal>
          <c:smooth val="1"/>
          <c:extLst>
            <c:ext xmlns:c16="http://schemas.microsoft.com/office/drawing/2014/chart" uri="{C3380CC4-5D6E-409C-BE32-E72D297353CC}">
              <c16:uniqueId val="{00000000-1B3D-4357-A7BC-DDABF0716D09}"/>
            </c:ext>
          </c:extLst>
        </c:ser>
        <c:ser>
          <c:idx val="1"/>
          <c:order val="1"/>
          <c:tx>
            <c:v>b (mash malted, B1)</c:v>
          </c:tx>
          <c:spPr>
            <a:ln w="19050">
              <a:solidFill>
                <a:srgbClr val="FF9900"/>
              </a:solidFill>
            </a:ln>
          </c:spPr>
          <c:marker>
            <c:symbol val="none"/>
          </c:marker>
          <c:xVal>
            <c:numRef>
              <c:f>pH!$A$2:$A$168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pH!$C$2:$C$168</c:f>
              <c:numCache>
                <c:formatCode>General</c:formatCode>
                <c:ptCount val="167"/>
                <c:pt idx="0">
                  <c:v>4.5599999999999996</c:v>
                </c:pt>
                <c:pt idx="1">
                  <c:v>4.5599999999999996</c:v>
                </c:pt>
                <c:pt idx="2">
                  <c:v>4.5599999999999996</c:v>
                </c:pt>
                <c:pt idx="3">
                  <c:v>4.5599999999999996</c:v>
                </c:pt>
                <c:pt idx="4">
                  <c:v>4.5599999999999996</c:v>
                </c:pt>
                <c:pt idx="5">
                  <c:v>4.5599999999999996</c:v>
                </c:pt>
                <c:pt idx="6">
                  <c:v>4.5599999999999996</c:v>
                </c:pt>
                <c:pt idx="7">
                  <c:v>4.5599999999999996</c:v>
                </c:pt>
                <c:pt idx="8">
                  <c:v>4.5599999999999996</c:v>
                </c:pt>
                <c:pt idx="9">
                  <c:v>4.5599999999999996</c:v>
                </c:pt>
                <c:pt idx="10">
                  <c:v>4.5599999999999996</c:v>
                </c:pt>
                <c:pt idx="11">
                  <c:v>4.5599999999999996</c:v>
                </c:pt>
                <c:pt idx="12">
                  <c:v>4.55</c:v>
                </c:pt>
                <c:pt idx="13">
                  <c:v>4.55</c:v>
                </c:pt>
                <c:pt idx="14">
                  <c:v>4.55</c:v>
                </c:pt>
                <c:pt idx="15">
                  <c:v>4.55</c:v>
                </c:pt>
                <c:pt idx="16">
                  <c:v>4.55</c:v>
                </c:pt>
                <c:pt idx="17">
                  <c:v>4.55</c:v>
                </c:pt>
                <c:pt idx="18">
                  <c:v>4.54</c:v>
                </c:pt>
                <c:pt idx="19">
                  <c:v>4.54</c:v>
                </c:pt>
                <c:pt idx="20">
                  <c:v>4.54</c:v>
                </c:pt>
                <c:pt idx="21">
                  <c:v>4.54</c:v>
                </c:pt>
                <c:pt idx="22">
                  <c:v>4.54</c:v>
                </c:pt>
                <c:pt idx="23">
                  <c:v>4.54</c:v>
                </c:pt>
                <c:pt idx="24">
                  <c:v>4.53</c:v>
                </c:pt>
                <c:pt idx="25">
                  <c:v>4.5199999999999996</c:v>
                </c:pt>
                <c:pt idx="26">
                  <c:v>4.51</c:v>
                </c:pt>
                <c:pt idx="27">
                  <c:v>4.49</c:v>
                </c:pt>
                <c:pt idx="28">
                  <c:v>4.4700000000000024</c:v>
                </c:pt>
                <c:pt idx="29">
                  <c:v>4.4400000000000004</c:v>
                </c:pt>
                <c:pt idx="30">
                  <c:v>4.4000000000000004</c:v>
                </c:pt>
                <c:pt idx="31">
                  <c:v>4.3599999999999985</c:v>
                </c:pt>
                <c:pt idx="32">
                  <c:v>4.29</c:v>
                </c:pt>
                <c:pt idx="33">
                  <c:v>4.2</c:v>
                </c:pt>
                <c:pt idx="34">
                  <c:v>4.07</c:v>
                </c:pt>
                <c:pt idx="35">
                  <c:v>3.9099999999999997</c:v>
                </c:pt>
                <c:pt idx="36">
                  <c:v>3.75</c:v>
                </c:pt>
                <c:pt idx="37">
                  <c:v>3.61</c:v>
                </c:pt>
                <c:pt idx="38">
                  <c:v>3.59</c:v>
                </c:pt>
                <c:pt idx="39">
                  <c:v>3.61</c:v>
                </c:pt>
                <c:pt idx="40">
                  <c:v>3.62</c:v>
                </c:pt>
                <c:pt idx="41">
                  <c:v>3.62</c:v>
                </c:pt>
                <c:pt idx="42">
                  <c:v>3.62</c:v>
                </c:pt>
                <c:pt idx="43">
                  <c:v>3.63</c:v>
                </c:pt>
                <c:pt idx="44">
                  <c:v>3.63</c:v>
                </c:pt>
                <c:pt idx="45">
                  <c:v>3.63</c:v>
                </c:pt>
                <c:pt idx="46">
                  <c:v>3.64</c:v>
                </c:pt>
                <c:pt idx="47">
                  <c:v>3.64</c:v>
                </c:pt>
                <c:pt idx="48">
                  <c:v>3.64</c:v>
                </c:pt>
                <c:pt idx="49">
                  <c:v>3.64</c:v>
                </c:pt>
                <c:pt idx="50">
                  <c:v>3.65</c:v>
                </c:pt>
                <c:pt idx="51">
                  <c:v>3.65</c:v>
                </c:pt>
                <c:pt idx="52">
                  <c:v>3.65</c:v>
                </c:pt>
                <c:pt idx="53">
                  <c:v>3.65</c:v>
                </c:pt>
                <c:pt idx="54">
                  <c:v>3.65</c:v>
                </c:pt>
                <c:pt idx="55">
                  <c:v>3.66</c:v>
                </c:pt>
                <c:pt idx="56">
                  <c:v>3.66</c:v>
                </c:pt>
                <c:pt idx="57">
                  <c:v>3.66</c:v>
                </c:pt>
                <c:pt idx="58">
                  <c:v>3.66</c:v>
                </c:pt>
                <c:pt idx="59">
                  <c:v>3.66</c:v>
                </c:pt>
                <c:pt idx="60">
                  <c:v>3.66</c:v>
                </c:pt>
                <c:pt idx="61">
                  <c:v>3.66</c:v>
                </c:pt>
                <c:pt idx="62">
                  <c:v>3.66</c:v>
                </c:pt>
                <c:pt idx="63">
                  <c:v>3.67</c:v>
                </c:pt>
                <c:pt idx="64">
                  <c:v>3.67</c:v>
                </c:pt>
                <c:pt idx="65">
                  <c:v>3.67</c:v>
                </c:pt>
                <c:pt idx="66">
                  <c:v>3.67</c:v>
                </c:pt>
                <c:pt idx="67">
                  <c:v>3.67</c:v>
                </c:pt>
                <c:pt idx="68">
                  <c:v>3.67</c:v>
                </c:pt>
                <c:pt idx="69">
                  <c:v>3.67</c:v>
                </c:pt>
                <c:pt idx="70">
                  <c:v>3.67</c:v>
                </c:pt>
                <c:pt idx="71">
                  <c:v>3.68</c:v>
                </c:pt>
                <c:pt idx="72">
                  <c:v>3.68</c:v>
                </c:pt>
                <c:pt idx="73">
                  <c:v>3.68</c:v>
                </c:pt>
                <c:pt idx="74">
                  <c:v>3.68</c:v>
                </c:pt>
                <c:pt idx="75">
                  <c:v>3.68</c:v>
                </c:pt>
                <c:pt idx="76">
                  <c:v>3.68</c:v>
                </c:pt>
                <c:pt idx="77">
                  <c:v>3.68</c:v>
                </c:pt>
                <c:pt idx="78">
                  <c:v>3.68</c:v>
                </c:pt>
                <c:pt idx="79">
                  <c:v>3.68</c:v>
                </c:pt>
              </c:numCache>
            </c:numRef>
          </c:yVal>
          <c:smooth val="1"/>
          <c:extLst>
            <c:ext xmlns:c16="http://schemas.microsoft.com/office/drawing/2014/chart" uri="{C3380CC4-5D6E-409C-BE32-E72D297353CC}">
              <c16:uniqueId val="{00000001-1B3D-4357-A7BC-DDABF0716D09}"/>
            </c:ext>
          </c:extLst>
        </c:ser>
        <c:ser>
          <c:idx val="2"/>
          <c:order val="2"/>
          <c:tx>
            <c:v>c (grape must)</c:v>
          </c:tx>
          <c:spPr>
            <a:ln w="19050">
              <a:solidFill>
                <a:srgbClr val="008000"/>
              </a:solidFill>
            </a:ln>
          </c:spPr>
          <c:marker>
            <c:symbol val="none"/>
          </c:marker>
          <c:xVal>
            <c:numRef>
              <c:f>pH!$A$2:$A$168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pH!$D$2:$D$168</c:f>
              <c:numCache>
                <c:formatCode>General</c:formatCode>
                <c:ptCount val="167"/>
                <c:pt idx="0">
                  <c:v>3.55</c:v>
                </c:pt>
                <c:pt idx="1">
                  <c:v>3.56</c:v>
                </c:pt>
                <c:pt idx="2">
                  <c:v>3.56</c:v>
                </c:pt>
                <c:pt idx="3">
                  <c:v>3.57</c:v>
                </c:pt>
                <c:pt idx="4">
                  <c:v>3.55</c:v>
                </c:pt>
                <c:pt idx="5">
                  <c:v>3.54</c:v>
                </c:pt>
                <c:pt idx="6">
                  <c:v>3.54</c:v>
                </c:pt>
                <c:pt idx="7">
                  <c:v>3.53</c:v>
                </c:pt>
                <c:pt idx="8">
                  <c:v>3.53</c:v>
                </c:pt>
                <c:pt idx="9">
                  <c:v>3.52</c:v>
                </c:pt>
                <c:pt idx="10">
                  <c:v>3.52</c:v>
                </c:pt>
                <c:pt idx="11">
                  <c:v>3.51</c:v>
                </c:pt>
                <c:pt idx="12">
                  <c:v>3.51</c:v>
                </c:pt>
                <c:pt idx="13">
                  <c:v>3.5</c:v>
                </c:pt>
                <c:pt idx="14">
                  <c:v>3.4899999999999998</c:v>
                </c:pt>
                <c:pt idx="15">
                  <c:v>3.48</c:v>
                </c:pt>
                <c:pt idx="16">
                  <c:v>3.4699999999999998</c:v>
                </c:pt>
                <c:pt idx="17">
                  <c:v>3.4699999999999998</c:v>
                </c:pt>
                <c:pt idx="18">
                  <c:v>3.4899999999999998</c:v>
                </c:pt>
                <c:pt idx="19">
                  <c:v>3.48</c:v>
                </c:pt>
                <c:pt idx="20">
                  <c:v>3.4699999999999998</c:v>
                </c:pt>
                <c:pt idx="21">
                  <c:v>3.46</c:v>
                </c:pt>
                <c:pt idx="22">
                  <c:v>3.4499999999999997</c:v>
                </c:pt>
                <c:pt idx="23">
                  <c:v>3.4499999999999997</c:v>
                </c:pt>
                <c:pt idx="24">
                  <c:v>3.4499999999999997</c:v>
                </c:pt>
                <c:pt idx="25">
                  <c:v>3.44</c:v>
                </c:pt>
                <c:pt idx="26">
                  <c:v>3.44</c:v>
                </c:pt>
                <c:pt idx="27">
                  <c:v>3.44</c:v>
                </c:pt>
                <c:pt idx="28">
                  <c:v>3.4299999999999997</c:v>
                </c:pt>
                <c:pt idx="29">
                  <c:v>3.4299999999999997</c:v>
                </c:pt>
                <c:pt idx="30">
                  <c:v>3.4299999999999997</c:v>
                </c:pt>
                <c:pt idx="31">
                  <c:v>3.4299999999999997</c:v>
                </c:pt>
                <c:pt idx="32">
                  <c:v>3.4299999999999997</c:v>
                </c:pt>
                <c:pt idx="33">
                  <c:v>3.4299999999999997</c:v>
                </c:pt>
                <c:pt idx="34">
                  <c:v>3.4299999999999997</c:v>
                </c:pt>
                <c:pt idx="35">
                  <c:v>3.4299999999999997</c:v>
                </c:pt>
                <c:pt idx="36">
                  <c:v>3.42</c:v>
                </c:pt>
                <c:pt idx="37">
                  <c:v>3.42</c:v>
                </c:pt>
                <c:pt idx="38">
                  <c:v>3.42</c:v>
                </c:pt>
                <c:pt idx="39">
                  <c:v>3.42</c:v>
                </c:pt>
                <c:pt idx="40">
                  <c:v>3.42</c:v>
                </c:pt>
                <c:pt idx="41">
                  <c:v>3.42</c:v>
                </c:pt>
                <c:pt idx="42">
                  <c:v>3.42</c:v>
                </c:pt>
                <c:pt idx="43">
                  <c:v>3.42</c:v>
                </c:pt>
                <c:pt idx="44">
                  <c:v>3.42</c:v>
                </c:pt>
                <c:pt idx="45">
                  <c:v>3.42</c:v>
                </c:pt>
                <c:pt idx="46">
                  <c:v>3.42</c:v>
                </c:pt>
                <c:pt idx="47">
                  <c:v>3.42</c:v>
                </c:pt>
                <c:pt idx="48">
                  <c:v>3.42</c:v>
                </c:pt>
                <c:pt idx="49">
                  <c:v>3.42</c:v>
                </c:pt>
                <c:pt idx="50">
                  <c:v>3.42</c:v>
                </c:pt>
                <c:pt idx="51">
                  <c:v>3.42</c:v>
                </c:pt>
                <c:pt idx="52">
                  <c:v>3.42</c:v>
                </c:pt>
                <c:pt idx="53">
                  <c:v>3.42</c:v>
                </c:pt>
                <c:pt idx="54">
                  <c:v>3.4099999999999997</c:v>
                </c:pt>
                <c:pt idx="55">
                  <c:v>3.4099999999999997</c:v>
                </c:pt>
                <c:pt idx="56">
                  <c:v>3.4099999999999997</c:v>
                </c:pt>
                <c:pt idx="57">
                  <c:v>3.4099999999999997</c:v>
                </c:pt>
                <c:pt idx="58">
                  <c:v>3.4099999999999997</c:v>
                </c:pt>
                <c:pt idx="59">
                  <c:v>3.4099999999999997</c:v>
                </c:pt>
                <c:pt idx="60">
                  <c:v>3.4099999999999997</c:v>
                </c:pt>
                <c:pt idx="61">
                  <c:v>3.4099999999999997</c:v>
                </c:pt>
                <c:pt idx="62">
                  <c:v>3.4099999999999997</c:v>
                </c:pt>
                <c:pt idx="63">
                  <c:v>3.4099999999999997</c:v>
                </c:pt>
                <c:pt idx="64">
                  <c:v>3.4099999999999997</c:v>
                </c:pt>
                <c:pt idx="65">
                  <c:v>3.4099999999999997</c:v>
                </c:pt>
                <c:pt idx="66">
                  <c:v>3.4099999999999997</c:v>
                </c:pt>
                <c:pt idx="67">
                  <c:v>3.4099999999999997</c:v>
                </c:pt>
                <c:pt idx="68">
                  <c:v>3.4099999999999997</c:v>
                </c:pt>
                <c:pt idx="69">
                  <c:v>3.4099999999999997</c:v>
                </c:pt>
                <c:pt idx="70">
                  <c:v>3.4099999999999997</c:v>
                </c:pt>
                <c:pt idx="71">
                  <c:v>3.4099999999999997</c:v>
                </c:pt>
                <c:pt idx="72">
                  <c:v>3.4099999999999997</c:v>
                </c:pt>
                <c:pt idx="73">
                  <c:v>3.4099999999999997</c:v>
                </c:pt>
                <c:pt idx="74">
                  <c:v>3.4099999999999997</c:v>
                </c:pt>
                <c:pt idx="75">
                  <c:v>3.4099999999999997</c:v>
                </c:pt>
                <c:pt idx="76">
                  <c:v>3.4099999999999997</c:v>
                </c:pt>
                <c:pt idx="77">
                  <c:v>3.4099999999999997</c:v>
                </c:pt>
                <c:pt idx="78">
                  <c:v>3.4099999999999997</c:v>
                </c:pt>
                <c:pt idx="79">
                  <c:v>3.4099999999999997</c:v>
                </c:pt>
                <c:pt idx="80">
                  <c:v>3.4099999999999997</c:v>
                </c:pt>
                <c:pt idx="81">
                  <c:v>3.4099999999999997</c:v>
                </c:pt>
                <c:pt idx="82">
                  <c:v>3.4099999999999997</c:v>
                </c:pt>
                <c:pt idx="83">
                  <c:v>3.4099999999999997</c:v>
                </c:pt>
                <c:pt idx="84">
                  <c:v>3.4099999999999997</c:v>
                </c:pt>
                <c:pt idx="85">
                  <c:v>3.4099999999999997</c:v>
                </c:pt>
                <c:pt idx="86">
                  <c:v>3.4099999999999997</c:v>
                </c:pt>
                <c:pt idx="87">
                  <c:v>3.4099999999999997</c:v>
                </c:pt>
                <c:pt idx="88">
                  <c:v>3.4099999999999997</c:v>
                </c:pt>
                <c:pt idx="89">
                  <c:v>3.4099999999999997</c:v>
                </c:pt>
                <c:pt idx="90">
                  <c:v>3.4099999999999997</c:v>
                </c:pt>
                <c:pt idx="91">
                  <c:v>3.4099999999999997</c:v>
                </c:pt>
                <c:pt idx="92">
                  <c:v>3.4099999999999997</c:v>
                </c:pt>
                <c:pt idx="93">
                  <c:v>3.4099999999999997</c:v>
                </c:pt>
                <c:pt idx="94">
                  <c:v>3.4099999999999997</c:v>
                </c:pt>
                <c:pt idx="95">
                  <c:v>3.4099999999999997</c:v>
                </c:pt>
                <c:pt idx="96">
                  <c:v>3.4099999999999997</c:v>
                </c:pt>
                <c:pt idx="97">
                  <c:v>3.4099999999999997</c:v>
                </c:pt>
                <c:pt idx="98">
                  <c:v>3.4099999999999997</c:v>
                </c:pt>
                <c:pt idx="99">
                  <c:v>3.4099999999999997</c:v>
                </c:pt>
                <c:pt idx="100">
                  <c:v>3.4099999999999997</c:v>
                </c:pt>
                <c:pt idx="101">
                  <c:v>3.4099999999999997</c:v>
                </c:pt>
                <c:pt idx="102">
                  <c:v>3.4099999999999997</c:v>
                </c:pt>
                <c:pt idx="103">
                  <c:v>3.4099999999999997</c:v>
                </c:pt>
                <c:pt idx="104">
                  <c:v>3.4099999999999997</c:v>
                </c:pt>
                <c:pt idx="105">
                  <c:v>3.4099999999999997</c:v>
                </c:pt>
                <c:pt idx="106">
                  <c:v>3.4099999999999997</c:v>
                </c:pt>
                <c:pt idx="107">
                  <c:v>3.4099999999999997</c:v>
                </c:pt>
                <c:pt idx="108">
                  <c:v>3.4099999999999997</c:v>
                </c:pt>
                <c:pt idx="109">
                  <c:v>3.4099999999999997</c:v>
                </c:pt>
                <c:pt idx="110">
                  <c:v>3.4099999999999997</c:v>
                </c:pt>
                <c:pt idx="111">
                  <c:v>3.4099999999999997</c:v>
                </c:pt>
                <c:pt idx="112">
                  <c:v>3.4099999999999997</c:v>
                </c:pt>
                <c:pt idx="113">
                  <c:v>3.42</c:v>
                </c:pt>
                <c:pt idx="114">
                  <c:v>3.42</c:v>
                </c:pt>
                <c:pt idx="115">
                  <c:v>3.42</c:v>
                </c:pt>
                <c:pt idx="116">
                  <c:v>3.42</c:v>
                </c:pt>
                <c:pt idx="117">
                  <c:v>3.42</c:v>
                </c:pt>
                <c:pt idx="118">
                  <c:v>3.42</c:v>
                </c:pt>
                <c:pt idx="119">
                  <c:v>3.42</c:v>
                </c:pt>
                <c:pt idx="120">
                  <c:v>3.42</c:v>
                </c:pt>
                <c:pt idx="121">
                  <c:v>3.42</c:v>
                </c:pt>
                <c:pt idx="122">
                  <c:v>3.42</c:v>
                </c:pt>
                <c:pt idx="123">
                  <c:v>3.42</c:v>
                </c:pt>
                <c:pt idx="124">
                  <c:v>3.42</c:v>
                </c:pt>
                <c:pt idx="125">
                  <c:v>3.42</c:v>
                </c:pt>
                <c:pt idx="126">
                  <c:v>3.42</c:v>
                </c:pt>
                <c:pt idx="127">
                  <c:v>3.42</c:v>
                </c:pt>
                <c:pt idx="128">
                  <c:v>3.42</c:v>
                </c:pt>
                <c:pt idx="129">
                  <c:v>3.42</c:v>
                </c:pt>
                <c:pt idx="130">
                  <c:v>3.42</c:v>
                </c:pt>
                <c:pt idx="131">
                  <c:v>3.4299999999999997</c:v>
                </c:pt>
                <c:pt idx="132">
                  <c:v>3.4299999999999997</c:v>
                </c:pt>
                <c:pt idx="133">
                  <c:v>3.4299999999999997</c:v>
                </c:pt>
                <c:pt idx="134">
                  <c:v>3.4299999999999997</c:v>
                </c:pt>
                <c:pt idx="135">
                  <c:v>3.4299999999999997</c:v>
                </c:pt>
                <c:pt idx="136">
                  <c:v>3.4299999999999997</c:v>
                </c:pt>
                <c:pt idx="137">
                  <c:v>3.4299999999999997</c:v>
                </c:pt>
                <c:pt idx="138">
                  <c:v>3.4299999999999997</c:v>
                </c:pt>
                <c:pt idx="139">
                  <c:v>3.4299999999999997</c:v>
                </c:pt>
                <c:pt idx="140">
                  <c:v>3.4299999999999997</c:v>
                </c:pt>
                <c:pt idx="141">
                  <c:v>3.4299999999999997</c:v>
                </c:pt>
                <c:pt idx="142">
                  <c:v>3.4299999999999997</c:v>
                </c:pt>
                <c:pt idx="143">
                  <c:v>3.4299999999999997</c:v>
                </c:pt>
                <c:pt idx="144">
                  <c:v>3.4299999999999997</c:v>
                </c:pt>
                <c:pt idx="145">
                  <c:v>3.4299999999999997</c:v>
                </c:pt>
                <c:pt idx="146">
                  <c:v>3.4299999999999997</c:v>
                </c:pt>
                <c:pt idx="147">
                  <c:v>3.4299999999999997</c:v>
                </c:pt>
                <c:pt idx="148">
                  <c:v>3.4299999999999997</c:v>
                </c:pt>
                <c:pt idx="149">
                  <c:v>3.4299999999999997</c:v>
                </c:pt>
                <c:pt idx="150">
                  <c:v>3.44</c:v>
                </c:pt>
                <c:pt idx="151">
                  <c:v>3.44</c:v>
                </c:pt>
                <c:pt idx="152">
                  <c:v>3.44</c:v>
                </c:pt>
                <c:pt idx="153">
                  <c:v>3.44</c:v>
                </c:pt>
                <c:pt idx="154">
                  <c:v>3.44</c:v>
                </c:pt>
                <c:pt idx="155">
                  <c:v>3.44</c:v>
                </c:pt>
                <c:pt idx="156">
                  <c:v>3.44</c:v>
                </c:pt>
                <c:pt idx="157">
                  <c:v>3.44</c:v>
                </c:pt>
                <c:pt idx="158">
                  <c:v>3.44</c:v>
                </c:pt>
                <c:pt idx="159">
                  <c:v>3.44</c:v>
                </c:pt>
                <c:pt idx="160">
                  <c:v>3.44</c:v>
                </c:pt>
                <c:pt idx="161">
                  <c:v>3.4499999999999997</c:v>
                </c:pt>
                <c:pt idx="162">
                  <c:v>3.4499999999999997</c:v>
                </c:pt>
                <c:pt idx="163">
                  <c:v>3.4499999999999997</c:v>
                </c:pt>
                <c:pt idx="164">
                  <c:v>3.4499999999999997</c:v>
                </c:pt>
                <c:pt idx="165">
                  <c:v>3.4499999999999997</c:v>
                </c:pt>
                <c:pt idx="166">
                  <c:v>3.4499999999999997</c:v>
                </c:pt>
              </c:numCache>
            </c:numRef>
          </c:yVal>
          <c:smooth val="1"/>
          <c:extLst>
            <c:ext xmlns:c16="http://schemas.microsoft.com/office/drawing/2014/chart" uri="{C3380CC4-5D6E-409C-BE32-E72D297353CC}">
              <c16:uniqueId val="{00000002-1B3D-4357-A7BC-DDABF0716D09}"/>
            </c:ext>
          </c:extLst>
        </c:ser>
        <c:ser>
          <c:idx val="3"/>
          <c:order val="3"/>
          <c:tx>
            <c:v>d (grape must, B1)</c:v>
          </c:tx>
          <c:spPr>
            <a:ln w="19050">
              <a:solidFill>
                <a:srgbClr val="990033"/>
              </a:solidFill>
            </a:ln>
          </c:spPr>
          <c:marker>
            <c:symbol val="none"/>
          </c:marker>
          <c:xVal>
            <c:numRef>
              <c:f>pH!$A$2:$A$168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pH!$E$2:$E$168</c:f>
              <c:numCache>
                <c:formatCode>General</c:formatCode>
                <c:ptCount val="167"/>
                <c:pt idx="0">
                  <c:v>3.34</c:v>
                </c:pt>
                <c:pt idx="1">
                  <c:v>3.42</c:v>
                </c:pt>
                <c:pt idx="2">
                  <c:v>3.44</c:v>
                </c:pt>
                <c:pt idx="3">
                  <c:v>3.44</c:v>
                </c:pt>
                <c:pt idx="4">
                  <c:v>3.44</c:v>
                </c:pt>
                <c:pt idx="5">
                  <c:v>3.44</c:v>
                </c:pt>
                <c:pt idx="6">
                  <c:v>3.44</c:v>
                </c:pt>
                <c:pt idx="7">
                  <c:v>3.44</c:v>
                </c:pt>
                <c:pt idx="8">
                  <c:v>3.44</c:v>
                </c:pt>
                <c:pt idx="9">
                  <c:v>3.44</c:v>
                </c:pt>
                <c:pt idx="10">
                  <c:v>3.44</c:v>
                </c:pt>
                <c:pt idx="11">
                  <c:v>3.4699999999999998</c:v>
                </c:pt>
                <c:pt idx="12">
                  <c:v>3.4699999999999998</c:v>
                </c:pt>
                <c:pt idx="13">
                  <c:v>3.4699999999999998</c:v>
                </c:pt>
                <c:pt idx="14">
                  <c:v>3.4699999999999998</c:v>
                </c:pt>
                <c:pt idx="15">
                  <c:v>3.4699999999999998</c:v>
                </c:pt>
                <c:pt idx="16">
                  <c:v>3.4699999999999998</c:v>
                </c:pt>
                <c:pt idx="17">
                  <c:v>3.4699999999999998</c:v>
                </c:pt>
                <c:pt idx="18">
                  <c:v>3.4699999999999998</c:v>
                </c:pt>
                <c:pt idx="19">
                  <c:v>3.46</c:v>
                </c:pt>
                <c:pt idx="20">
                  <c:v>3.4499999999999997</c:v>
                </c:pt>
                <c:pt idx="21">
                  <c:v>3.4499999999999997</c:v>
                </c:pt>
                <c:pt idx="22">
                  <c:v>3.44</c:v>
                </c:pt>
                <c:pt idx="23">
                  <c:v>3.4299999999999997</c:v>
                </c:pt>
                <c:pt idx="24">
                  <c:v>3.42</c:v>
                </c:pt>
                <c:pt idx="25">
                  <c:v>3.4099999999999997</c:v>
                </c:pt>
                <c:pt idx="26">
                  <c:v>3.4</c:v>
                </c:pt>
                <c:pt idx="27">
                  <c:v>3.3899999999999997</c:v>
                </c:pt>
                <c:pt idx="28">
                  <c:v>3.3899999999999997</c:v>
                </c:pt>
                <c:pt idx="29">
                  <c:v>3.38</c:v>
                </c:pt>
                <c:pt idx="30">
                  <c:v>3.38</c:v>
                </c:pt>
                <c:pt idx="31">
                  <c:v>3.38</c:v>
                </c:pt>
                <c:pt idx="32">
                  <c:v>3.38</c:v>
                </c:pt>
                <c:pt idx="33">
                  <c:v>3.38</c:v>
                </c:pt>
                <c:pt idx="34">
                  <c:v>3.38</c:v>
                </c:pt>
                <c:pt idx="35">
                  <c:v>3.38</c:v>
                </c:pt>
                <c:pt idx="36">
                  <c:v>3.3899999999999997</c:v>
                </c:pt>
                <c:pt idx="37">
                  <c:v>3.3899999999999997</c:v>
                </c:pt>
                <c:pt idx="38">
                  <c:v>3.3899999999999997</c:v>
                </c:pt>
                <c:pt idx="39">
                  <c:v>3.3899999999999997</c:v>
                </c:pt>
                <c:pt idx="40">
                  <c:v>3.3899999999999997</c:v>
                </c:pt>
                <c:pt idx="41">
                  <c:v>3.3899999999999997</c:v>
                </c:pt>
                <c:pt idx="42">
                  <c:v>3.4</c:v>
                </c:pt>
                <c:pt idx="43">
                  <c:v>3.4</c:v>
                </c:pt>
                <c:pt idx="44">
                  <c:v>3.4</c:v>
                </c:pt>
                <c:pt idx="45">
                  <c:v>3.4</c:v>
                </c:pt>
                <c:pt idx="46">
                  <c:v>3.4</c:v>
                </c:pt>
                <c:pt idx="47">
                  <c:v>3.4099999999999997</c:v>
                </c:pt>
                <c:pt idx="48">
                  <c:v>3.4099999999999997</c:v>
                </c:pt>
                <c:pt idx="49">
                  <c:v>3.4099999999999997</c:v>
                </c:pt>
                <c:pt idx="50">
                  <c:v>3.4099999999999997</c:v>
                </c:pt>
                <c:pt idx="51">
                  <c:v>3.4099999999999997</c:v>
                </c:pt>
                <c:pt idx="52">
                  <c:v>3.4099999999999997</c:v>
                </c:pt>
                <c:pt idx="53">
                  <c:v>3.4099999999999997</c:v>
                </c:pt>
                <c:pt idx="54">
                  <c:v>3.42</c:v>
                </c:pt>
                <c:pt idx="55">
                  <c:v>3.42</c:v>
                </c:pt>
                <c:pt idx="56">
                  <c:v>3.42</c:v>
                </c:pt>
                <c:pt idx="57">
                  <c:v>3.42</c:v>
                </c:pt>
                <c:pt idx="58">
                  <c:v>3.42</c:v>
                </c:pt>
                <c:pt idx="59">
                  <c:v>3.42</c:v>
                </c:pt>
                <c:pt idx="60">
                  <c:v>3.4299999999999997</c:v>
                </c:pt>
                <c:pt idx="61">
                  <c:v>3.4299999999999997</c:v>
                </c:pt>
                <c:pt idx="62">
                  <c:v>3.4299999999999997</c:v>
                </c:pt>
                <c:pt idx="63">
                  <c:v>3.4299999999999997</c:v>
                </c:pt>
                <c:pt idx="64">
                  <c:v>3.4299999999999997</c:v>
                </c:pt>
                <c:pt idx="65">
                  <c:v>3.4299999999999997</c:v>
                </c:pt>
                <c:pt idx="66">
                  <c:v>3.44</c:v>
                </c:pt>
                <c:pt idx="67">
                  <c:v>3.44</c:v>
                </c:pt>
                <c:pt idx="68">
                  <c:v>3.44</c:v>
                </c:pt>
                <c:pt idx="69">
                  <c:v>3.44</c:v>
                </c:pt>
                <c:pt idx="70">
                  <c:v>3.44</c:v>
                </c:pt>
                <c:pt idx="71">
                  <c:v>3.44</c:v>
                </c:pt>
                <c:pt idx="72">
                  <c:v>3.4499999999999997</c:v>
                </c:pt>
                <c:pt idx="73">
                  <c:v>3.4499999999999997</c:v>
                </c:pt>
                <c:pt idx="74">
                  <c:v>3.4499999999999997</c:v>
                </c:pt>
                <c:pt idx="75">
                  <c:v>3.4499999999999997</c:v>
                </c:pt>
                <c:pt idx="76">
                  <c:v>3.4499999999999997</c:v>
                </c:pt>
                <c:pt idx="77">
                  <c:v>3.4499999999999997</c:v>
                </c:pt>
                <c:pt idx="78">
                  <c:v>3.4499999999999997</c:v>
                </c:pt>
                <c:pt idx="79">
                  <c:v>3.46</c:v>
                </c:pt>
                <c:pt idx="80">
                  <c:v>3.46</c:v>
                </c:pt>
                <c:pt idx="81">
                  <c:v>3.46</c:v>
                </c:pt>
                <c:pt idx="82">
                  <c:v>3.46</c:v>
                </c:pt>
                <c:pt idx="83">
                  <c:v>3.46</c:v>
                </c:pt>
                <c:pt idx="84">
                  <c:v>3.46</c:v>
                </c:pt>
                <c:pt idx="85">
                  <c:v>3.46</c:v>
                </c:pt>
                <c:pt idx="86">
                  <c:v>3.46</c:v>
                </c:pt>
                <c:pt idx="87">
                  <c:v>3.46</c:v>
                </c:pt>
                <c:pt idx="88">
                  <c:v>3.4699999999999998</c:v>
                </c:pt>
                <c:pt idx="89">
                  <c:v>3.4699999999999998</c:v>
                </c:pt>
                <c:pt idx="90">
                  <c:v>3.4699999999999998</c:v>
                </c:pt>
                <c:pt idx="91">
                  <c:v>3.4699999999999998</c:v>
                </c:pt>
                <c:pt idx="92">
                  <c:v>3.4699999999999998</c:v>
                </c:pt>
                <c:pt idx="93">
                  <c:v>3.4699999999999998</c:v>
                </c:pt>
                <c:pt idx="94">
                  <c:v>3.4699999999999998</c:v>
                </c:pt>
                <c:pt idx="95">
                  <c:v>3.4699999999999998</c:v>
                </c:pt>
                <c:pt idx="96">
                  <c:v>3.48</c:v>
                </c:pt>
                <c:pt idx="97">
                  <c:v>3.48</c:v>
                </c:pt>
                <c:pt idx="98">
                  <c:v>3.48</c:v>
                </c:pt>
                <c:pt idx="99">
                  <c:v>3.48</c:v>
                </c:pt>
                <c:pt idx="100">
                  <c:v>3.48</c:v>
                </c:pt>
                <c:pt idx="101">
                  <c:v>3.48</c:v>
                </c:pt>
                <c:pt idx="102">
                  <c:v>3.48</c:v>
                </c:pt>
                <c:pt idx="103">
                  <c:v>3.48</c:v>
                </c:pt>
                <c:pt idx="104">
                  <c:v>3.48</c:v>
                </c:pt>
                <c:pt idx="105">
                  <c:v>3.48</c:v>
                </c:pt>
                <c:pt idx="106">
                  <c:v>3.48</c:v>
                </c:pt>
                <c:pt idx="107">
                  <c:v>3.48</c:v>
                </c:pt>
                <c:pt idx="108">
                  <c:v>3.48</c:v>
                </c:pt>
                <c:pt idx="109">
                  <c:v>3.48</c:v>
                </c:pt>
                <c:pt idx="110">
                  <c:v>3.4899999999999998</c:v>
                </c:pt>
                <c:pt idx="111">
                  <c:v>3.4899999999999998</c:v>
                </c:pt>
                <c:pt idx="112">
                  <c:v>3.4899999999999998</c:v>
                </c:pt>
                <c:pt idx="113">
                  <c:v>3.4899999999999998</c:v>
                </c:pt>
                <c:pt idx="114">
                  <c:v>3.4899999999999998</c:v>
                </c:pt>
                <c:pt idx="115">
                  <c:v>3.4899999999999998</c:v>
                </c:pt>
                <c:pt idx="116">
                  <c:v>3.4899999999999998</c:v>
                </c:pt>
                <c:pt idx="117">
                  <c:v>3.4899999999999998</c:v>
                </c:pt>
                <c:pt idx="118">
                  <c:v>3.4899999999999998</c:v>
                </c:pt>
                <c:pt idx="119">
                  <c:v>3.4899999999999998</c:v>
                </c:pt>
                <c:pt idx="120">
                  <c:v>3.4899999999999998</c:v>
                </c:pt>
                <c:pt idx="121">
                  <c:v>3.4899999999999998</c:v>
                </c:pt>
                <c:pt idx="122">
                  <c:v>3.4899999999999998</c:v>
                </c:pt>
                <c:pt idx="123">
                  <c:v>3.4899999999999998</c:v>
                </c:pt>
                <c:pt idx="124">
                  <c:v>3.4899999999999998</c:v>
                </c:pt>
                <c:pt idx="125">
                  <c:v>3.4899999999999998</c:v>
                </c:pt>
                <c:pt idx="126">
                  <c:v>3.4899999999999998</c:v>
                </c:pt>
                <c:pt idx="127">
                  <c:v>3.4899999999999998</c:v>
                </c:pt>
                <c:pt idx="128">
                  <c:v>3.5</c:v>
                </c:pt>
                <c:pt idx="129">
                  <c:v>3.5</c:v>
                </c:pt>
                <c:pt idx="130">
                  <c:v>3.5</c:v>
                </c:pt>
                <c:pt idx="131">
                  <c:v>3.5</c:v>
                </c:pt>
                <c:pt idx="132">
                  <c:v>3.5</c:v>
                </c:pt>
                <c:pt idx="133">
                  <c:v>3.5</c:v>
                </c:pt>
                <c:pt idx="134">
                  <c:v>3.5</c:v>
                </c:pt>
                <c:pt idx="135">
                  <c:v>3.5</c:v>
                </c:pt>
                <c:pt idx="136">
                  <c:v>3.5</c:v>
                </c:pt>
                <c:pt idx="137">
                  <c:v>3.5</c:v>
                </c:pt>
                <c:pt idx="138">
                  <c:v>3.5</c:v>
                </c:pt>
                <c:pt idx="139">
                  <c:v>3.5</c:v>
                </c:pt>
                <c:pt idx="140">
                  <c:v>3.5</c:v>
                </c:pt>
                <c:pt idx="141">
                  <c:v>3.5</c:v>
                </c:pt>
                <c:pt idx="142">
                  <c:v>3.5</c:v>
                </c:pt>
                <c:pt idx="143">
                  <c:v>3.5</c:v>
                </c:pt>
                <c:pt idx="144">
                  <c:v>3.5</c:v>
                </c:pt>
                <c:pt idx="145">
                  <c:v>3.5</c:v>
                </c:pt>
                <c:pt idx="146">
                  <c:v>3.5</c:v>
                </c:pt>
              </c:numCache>
            </c:numRef>
          </c:yVal>
          <c:smooth val="1"/>
          <c:extLst>
            <c:ext xmlns:c16="http://schemas.microsoft.com/office/drawing/2014/chart" uri="{C3380CC4-5D6E-409C-BE32-E72D297353CC}">
              <c16:uniqueId val="{00000003-1B3D-4357-A7BC-DDABF0716D09}"/>
            </c:ext>
          </c:extLst>
        </c:ser>
        <c:dLbls>
          <c:showLegendKey val="0"/>
          <c:showVal val="0"/>
          <c:showCatName val="0"/>
          <c:showSerName val="0"/>
          <c:showPercent val="0"/>
          <c:showBubbleSize val="0"/>
        </c:dLbls>
        <c:axId val="51143424"/>
        <c:axId val="52759936"/>
      </c:scatterChart>
      <c:valAx>
        <c:axId val="51143424"/>
        <c:scaling>
          <c:orientation val="minMax"/>
          <c:max val="160"/>
          <c:min val="0"/>
        </c:scaling>
        <c:delete val="0"/>
        <c:axPos val="b"/>
        <c:title>
          <c:tx>
            <c:rich>
              <a:bodyPr/>
              <a:lstStyle/>
              <a:p>
                <a:pPr>
                  <a:defRPr/>
                </a:pPr>
                <a:r>
                  <a:rPr lang="en-US"/>
                  <a:t>Time, [h]</a:t>
                </a:r>
              </a:p>
            </c:rich>
          </c:tx>
          <c:overlay val="0"/>
        </c:title>
        <c:numFmt formatCode="General" sourceLinked="1"/>
        <c:majorTickMark val="none"/>
        <c:minorTickMark val="none"/>
        <c:tickLblPos val="nextTo"/>
        <c:txPr>
          <a:bodyPr/>
          <a:lstStyle/>
          <a:p>
            <a:pPr>
              <a:defRPr sz="800"/>
            </a:pPr>
            <a:endParaRPr lang="en-US"/>
          </a:p>
        </c:txPr>
        <c:crossAx val="52759936"/>
        <c:crosses val="autoZero"/>
        <c:crossBetween val="midCat"/>
      </c:valAx>
      <c:valAx>
        <c:axId val="52759936"/>
        <c:scaling>
          <c:orientation val="minMax"/>
          <c:max val="4.5999999999999996"/>
          <c:min val="3.3"/>
        </c:scaling>
        <c:delete val="0"/>
        <c:axPos val="l"/>
        <c:majorGridlines/>
        <c:title>
          <c:tx>
            <c:rich>
              <a:bodyPr/>
              <a:lstStyle/>
              <a:p>
                <a:pPr>
                  <a:defRPr/>
                </a:pPr>
                <a:r>
                  <a:rPr lang="en-US"/>
                  <a:t>pH</a:t>
                </a:r>
              </a:p>
            </c:rich>
          </c:tx>
          <c:overlay val="0"/>
        </c:title>
        <c:numFmt formatCode="General" sourceLinked="1"/>
        <c:majorTickMark val="none"/>
        <c:minorTickMark val="none"/>
        <c:tickLblPos val="nextTo"/>
        <c:txPr>
          <a:bodyPr/>
          <a:lstStyle/>
          <a:p>
            <a:pPr>
              <a:defRPr sz="800"/>
            </a:pPr>
            <a:endParaRPr lang="en-US"/>
          </a:p>
        </c:txPr>
        <c:crossAx val="51143424"/>
        <c:crosses val="autoZero"/>
        <c:crossBetween val="midCat"/>
        <c:majorUnit val="0.1"/>
      </c:valAx>
    </c:plotArea>
    <c:legend>
      <c:legendPos val="b"/>
      <c:layout>
        <c:manualLayout>
          <c:xMode val="edge"/>
          <c:yMode val="edge"/>
          <c:x val="3.7057563498612452E-2"/>
          <c:y val="0.94058665914539552"/>
          <c:w val="0.93824091778202678"/>
          <c:h val="4.8227915937093864E-2"/>
        </c:manualLayout>
      </c:layout>
      <c:overlay val="0"/>
    </c:legend>
    <c:plotVisOnly val="1"/>
    <c:dispBlanksAs val="gap"/>
    <c:showDLblsOverMax val="0"/>
  </c:chart>
  <c:spPr>
    <a:ln>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a (mash malted)</c:v>
          </c:tx>
          <c:spPr>
            <a:ln w="19050">
              <a:solidFill>
                <a:srgbClr val="0070C0"/>
              </a:solidFill>
            </a:ln>
          </c:spPr>
          <c:marker>
            <c:symbol val="none"/>
          </c:marker>
          <c:xVal>
            <c:numRef>
              <c:f>AU!$A$2:$A$168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AU!$B$2:$B$168</c:f>
              <c:numCache>
                <c:formatCode>General</c:formatCode>
                <c:ptCount val="167"/>
                <c:pt idx="0">
                  <c:v>0.78200000000000003</c:v>
                </c:pt>
                <c:pt idx="1">
                  <c:v>0.78100000000000003</c:v>
                </c:pt>
                <c:pt idx="2">
                  <c:v>0.78300000000000003</c:v>
                </c:pt>
                <c:pt idx="3">
                  <c:v>0.78500000000000003</c:v>
                </c:pt>
                <c:pt idx="4">
                  <c:v>0.78200000000000003</c:v>
                </c:pt>
                <c:pt idx="5">
                  <c:v>0.78500000000000003</c:v>
                </c:pt>
                <c:pt idx="6">
                  <c:v>0.78200000000000003</c:v>
                </c:pt>
                <c:pt idx="7">
                  <c:v>0.78300000000000003</c:v>
                </c:pt>
                <c:pt idx="8">
                  <c:v>0.78100000000000003</c:v>
                </c:pt>
                <c:pt idx="9">
                  <c:v>0.78400000000000003</c:v>
                </c:pt>
                <c:pt idx="10">
                  <c:v>0.78800000000000003</c:v>
                </c:pt>
                <c:pt idx="11">
                  <c:v>0.78200000000000003</c:v>
                </c:pt>
                <c:pt idx="12">
                  <c:v>0.78600000000000003</c:v>
                </c:pt>
                <c:pt idx="13">
                  <c:v>0.78100000000000003</c:v>
                </c:pt>
                <c:pt idx="14">
                  <c:v>0.78400000000000003</c:v>
                </c:pt>
                <c:pt idx="15">
                  <c:v>0.78900000000000003</c:v>
                </c:pt>
                <c:pt idx="16">
                  <c:v>0.78700000000000003</c:v>
                </c:pt>
                <c:pt idx="17">
                  <c:v>0.78500000000000003</c:v>
                </c:pt>
                <c:pt idx="18">
                  <c:v>0.80500000000000005</c:v>
                </c:pt>
                <c:pt idx="19">
                  <c:v>0.8</c:v>
                </c:pt>
                <c:pt idx="20">
                  <c:v>0.83100000000000029</c:v>
                </c:pt>
                <c:pt idx="21">
                  <c:v>0.87300000000000033</c:v>
                </c:pt>
                <c:pt idx="22">
                  <c:v>0.88700000000000001</c:v>
                </c:pt>
                <c:pt idx="23">
                  <c:v>0.87600000000000033</c:v>
                </c:pt>
                <c:pt idx="24">
                  <c:v>0.90700000000000003</c:v>
                </c:pt>
                <c:pt idx="25">
                  <c:v>0.93899999999999995</c:v>
                </c:pt>
                <c:pt idx="26">
                  <c:v>1.01</c:v>
                </c:pt>
                <c:pt idx="27">
                  <c:v>1.06</c:v>
                </c:pt>
                <c:pt idx="28">
                  <c:v>1.1299999999999992</c:v>
                </c:pt>
                <c:pt idx="29">
                  <c:v>1.1399999999999992</c:v>
                </c:pt>
                <c:pt idx="30">
                  <c:v>1.1100000000000001</c:v>
                </c:pt>
                <c:pt idx="31">
                  <c:v>1.109</c:v>
                </c:pt>
                <c:pt idx="32">
                  <c:v>1.1100000000000001</c:v>
                </c:pt>
                <c:pt idx="33">
                  <c:v>1.1100000000000001</c:v>
                </c:pt>
                <c:pt idx="34">
                  <c:v>1.1200000000000001</c:v>
                </c:pt>
                <c:pt idx="35">
                  <c:v>1.1200000000000001</c:v>
                </c:pt>
                <c:pt idx="36">
                  <c:v>1.1299999999999992</c:v>
                </c:pt>
                <c:pt idx="37">
                  <c:v>1.1200000000000001</c:v>
                </c:pt>
                <c:pt idx="38">
                  <c:v>1.1200000000000001</c:v>
                </c:pt>
                <c:pt idx="39">
                  <c:v>1.1200000000000001</c:v>
                </c:pt>
                <c:pt idx="40">
                  <c:v>1.1200000000000001</c:v>
                </c:pt>
                <c:pt idx="41">
                  <c:v>1.1200000000000001</c:v>
                </c:pt>
                <c:pt idx="42">
                  <c:v>1.1200000000000001</c:v>
                </c:pt>
                <c:pt idx="43">
                  <c:v>1.1200000000000001</c:v>
                </c:pt>
                <c:pt idx="44">
                  <c:v>1.1200000000000001</c:v>
                </c:pt>
                <c:pt idx="45">
                  <c:v>1.1299999999999992</c:v>
                </c:pt>
                <c:pt idx="46">
                  <c:v>1.1299999999999992</c:v>
                </c:pt>
                <c:pt idx="47">
                  <c:v>1.1299999999999992</c:v>
                </c:pt>
                <c:pt idx="48">
                  <c:v>1.1299999999999992</c:v>
                </c:pt>
                <c:pt idx="49">
                  <c:v>1.1200000000000001</c:v>
                </c:pt>
                <c:pt idx="50">
                  <c:v>1.1299999999999992</c:v>
                </c:pt>
                <c:pt idx="51">
                  <c:v>1.1200000000000001</c:v>
                </c:pt>
                <c:pt idx="52">
                  <c:v>1.1200000000000001</c:v>
                </c:pt>
                <c:pt idx="53">
                  <c:v>1.1299999999999992</c:v>
                </c:pt>
                <c:pt idx="54">
                  <c:v>1.1200000000000001</c:v>
                </c:pt>
                <c:pt idx="55">
                  <c:v>1.1200000000000001</c:v>
                </c:pt>
                <c:pt idx="56">
                  <c:v>1.1200000000000001</c:v>
                </c:pt>
                <c:pt idx="57">
                  <c:v>1.1200000000000001</c:v>
                </c:pt>
                <c:pt idx="58">
                  <c:v>1.1200000000000001</c:v>
                </c:pt>
                <c:pt idx="59">
                  <c:v>1.1200000000000001</c:v>
                </c:pt>
                <c:pt idx="60">
                  <c:v>1.1299999999999992</c:v>
                </c:pt>
                <c:pt idx="61">
                  <c:v>1.1200000000000001</c:v>
                </c:pt>
                <c:pt idx="62">
                  <c:v>1.1200000000000001</c:v>
                </c:pt>
                <c:pt idx="63">
                  <c:v>1.1200000000000001</c:v>
                </c:pt>
                <c:pt idx="64">
                  <c:v>1.1299999999999992</c:v>
                </c:pt>
                <c:pt idx="65">
                  <c:v>1.1200000000000001</c:v>
                </c:pt>
                <c:pt idx="66">
                  <c:v>1.1200000000000001</c:v>
                </c:pt>
                <c:pt idx="67">
                  <c:v>1.1200000000000001</c:v>
                </c:pt>
                <c:pt idx="68">
                  <c:v>1.1200000000000001</c:v>
                </c:pt>
                <c:pt idx="69">
                  <c:v>1.1100000000000001</c:v>
                </c:pt>
                <c:pt idx="70">
                  <c:v>1.1200000000000001</c:v>
                </c:pt>
                <c:pt idx="71">
                  <c:v>1.1200000000000001</c:v>
                </c:pt>
                <c:pt idx="72">
                  <c:v>1.1200000000000001</c:v>
                </c:pt>
                <c:pt idx="73">
                  <c:v>1.1200000000000001</c:v>
                </c:pt>
                <c:pt idx="74">
                  <c:v>1.1200000000000001</c:v>
                </c:pt>
                <c:pt idx="75">
                  <c:v>1.1100000000000001</c:v>
                </c:pt>
                <c:pt idx="76">
                  <c:v>1.1200000000000001</c:v>
                </c:pt>
                <c:pt idx="77">
                  <c:v>1.1100000000000001</c:v>
                </c:pt>
                <c:pt idx="78">
                  <c:v>1.1100000000000001</c:v>
                </c:pt>
                <c:pt idx="79">
                  <c:v>1.1100000000000001</c:v>
                </c:pt>
                <c:pt idx="80">
                  <c:v>1.1200000000000001</c:v>
                </c:pt>
                <c:pt idx="81">
                  <c:v>1.1200000000000001</c:v>
                </c:pt>
                <c:pt idx="82">
                  <c:v>1.1200000000000001</c:v>
                </c:pt>
                <c:pt idx="83">
                  <c:v>1.1200000000000001</c:v>
                </c:pt>
                <c:pt idx="84">
                  <c:v>1.1100000000000001</c:v>
                </c:pt>
                <c:pt idx="85">
                  <c:v>1.1100000000000001</c:v>
                </c:pt>
                <c:pt idx="86">
                  <c:v>1.1200000000000001</c:v>
                </c:pt>
                <c:pt idx="87">
                  <c:v>1.1200000000000001</c:v>
                </c:pt>
                <c:pt idx="88">
                  <c:v>1.1100000000000001</c:v>
                </c:pt>
                <c:pt idx="89">
                  <c:v>1.1200000000000001</c:v>
                </c:pt>
                <c:pt idx="90">
                  <c:v>1.1000000000000001</c:v>
                </c:pt>
                <c:pt idx="91">
                  <c:v>1.1100000000000001</c:v>
                </c:pt>
                <c:pt idx="92">
                  <c:v>1.1100000000000001</c:v>
                </c:pt>
                <c:pt idx="93">
                  <c:v>1.1100000000000001</c:v>
                </c:pt>
                <c:pt idx="94">
                  <c:v>1.1100000000000001</c:v>
                </c:pt>
                <c:pt idx="95">
                  <c:v>1.1100000000000001</c:v>
                </c:pt>
                <c:pt idx="96">
                  <c:v>1.1100000000000001</c:v>
                </c:pt>
                <c:pt idx="97">
                  <c:v>1.1100000000000001</c:v>
                </c:pt>
                <c:pt idx="98">
                  <c:v>1.1100000000000001</c:v>
                </c:pt>
                <c:pt idx="99">
                  <c:v>1.1200000000000001</c:v>
                </c:pt>
                <c:pt idx="100">
                  <c:v>1.1100000000000001</c:v>
                </c:pt>
                <c:pt idx="101">
                  <c:v>1.1100000000000001</c:v>
                </c:pt>
                <c:pt idx="102">
                  <c:v>1.1000000000000001</c:v>
                </c:pt>
                <c:pt idx="103">
                  <c:v>1.1100000000000001</c:v>
                </c:pt>
                <c:pt idx="104">
                  <c:v>1.1200000000000001</c:v>
                </c:pt>
                <c:pt idx="105">
                  <c:v>1.1200000000000001</c:v>
                </c:pt>
                <c:pt idx="106">
                  <c:v>1.1100000000000001</c:v>
                </c:pt>
                <c:pt idx="107">
                  <c:v>1.1000000000000001</c:v>
                </c:pt>
                <c:pt idx="108">
                  <c:v>1.1100000000000001</c:v>
                </c:pt>
                <c:pt idx="109">
                  <c:v>1.1100000000000001</c:v>
                </c:pt>
                <c:pt idx="110">
                  <c:v>1.1200000000000001</c:v>
                </c:pt>
                <c:pt idx="111">
                  <c:v>1.1100000000000001</c:v>
                </c:pt>
                <c:pt idx="112">
                  <c:v>1.1100000000000001</c:v>
                </c:pt>
                <c:pt idx="113">
                  <c:v>1.1100000000000001</c:v>
                </c:pt>
                <c:pt idx="114">
                  <c:v>1.1200000000000001</c:v>
                </c:pt>
                <c:pt idx="115">
                  <c:v>1.1100000000000001</c:v>
                </c:pt>
                <c:pt idx="116">
                  <c:v>1.1000000000000001</c:v>
                </c:pt>
                <c:pt idx="117">
                  <c:v>1.1200000000000001</c:v>
                </c:pt>
                <c:pt idx="118">
                  <c:v>1.1100000000000001</c:v>
                </c:pt>
                <c:pt idx="119">
                  <c:v>1.1200000000000001</c:v>
                </c:pt>
                <c:pt idx="120">
                  <c:v>1.1100000000000001</c:v>
                </c:pt>
                <c:pt idx="121">
                  <c:v>1.1100000000000001</c:v>
                </c:pt>
                <c:pt idx="122">
                  <c:v>1.1200000000000001</c:v>
                </c:pt>
                <c:pt idx="123">
                  <c:v>1.1100000000000001</c:v>
                </c:pt>
                <c:pt idx="124">
                  <c:v>1.1200000000000001</c:v>
                </c:pt>
                <c:pt idx="125">
                  <c:v>1.1100000000000001</c:v>
                </c:pt>
                <c:pt idx="126">
                  <c:v>1.1200000000000001</c:v>
                </c:pt>
                <c:pt idx="127">
                  <c:v>1.1100000000000001</c:v>
                </c:pt>
                <c:pt idx="128">
                  <c:v>1.1200000000000001</c:v>
                </c:pt>
                <c:pt idx="129">
                  <c:v>1.1100000000000001</c:v>
                </c:pt>
                <c:pt idx="130">
                  <c:v>1.1100000000000001</c:v>
                </c:pt>
                <c:pt idx="131">
                  <c:v>1.1200000000000001</c:v>
                </c:pt>
                <c:pt idx="132">
                  <c:v>1.1100000000000001</c:v>
                </c:pt>
                <c:pt idx="133">
                  <c:v>1.1200000000000001</c:v>
                </c:pt>
                <c:pt idx="134">
                  <c:v>1.1200000000000001</c:v>
                </c:pt>
                <c:pt idx="135">
                  <c:v>1.1200000000000001</c:v>
                </c:pt>
              </c:numCache>
            </c:numRef>
          </c:yVal>
          <c:smooth val="1"/>
          <c:extLst>
            <c:ext xmlns:c16="http://schemas.microsoft.com/office/drawing/2014/chart" uri="{C3380CC4-5D6E-409C-BE32-E72D297353CC}">
              <c16:uniqueId val="{00000000-4D04-4C2F-B044-A0B4A4C2DE55}"/>
            </c:ext>
          </c:extLst>
        </c:ser>
        <c:ser>
          <c:idx val="1"/>
          <c:order val="1"/>
          <c:tx>
            <c:v>b (mash malted, B1)</c:v>
          </c:tx>
          <c:spPr>
            <a:ln w="19050">
              <a:solidFill>
                <a:srgbClr val="FF9900"/>
              </a:solidFill>
            </a:ln>
          </c:spPr>
          <c:marker>
            <c:symbol val="none"/>
          </c:marker>
          <c:xVal>
            <c:numRef>
              <c:f>AU!$A$2:$A$168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AU!$C$2:$C$168</c:f>
              <c:numCache>
                <c:formatCode>General</c:formatCode>
                <c:ptCount val="167"/>
                <c:pt idx="0">
                  <c:v>0.76700000000000035</c:v>
                </c:pt>
                <c:pt idx="1">
                  <c:v>0.77500000000000036</c:v>
                </c:pt>
                <c:pt idx="2">
                  <c:v>0.78200000000000003</c:v>
                </c:pt>
                <c:pt idx="3">
                  <c:v>0.78500000000000003</c:v>
                </c:pt>
                <c:pt idx="4">
                  <c:v>0.79800000000000004</c:v>
                </c:pt>
                <c:pt idx="5">
                  <c:v>0.80200000000000005</c:v>
                </c:pt>
                <c:pt idx="6">
                  <c:v>0.81399999999999995</c:v>
                </c:pt>
                <c:pt idx="7">
                  <c:v>0.84600000000000031</c:v>
                </c:pt>
                <c:pt idx="8">
                  <c:v>0.86300000000000032</c:v>
                </c:pt>
                <c:pt idx="9">
                  <c:v>0.88100000000000001</c:v>
                </c:pt>
                <c:pt idx="10">
                  <c:v>0.88400000000000001</c:v>
                </c:pt>
                <c:pt idx="11">
                  <c:v>0.88700000000000001</c:v>
                </c:pt>
                <c:pt idx="12">
                  <c:v>0.90600000000000003</c:v>
                </c:pt>
                <c:pt idx="13">
                  <c:v>0.91</c:v>
                </c:pt>
                <c:pt idx="14">
                  <c:v>0.91900000000000004</c:v>
                </c:pt>
                <c:pt idx="15">
                  <c:v>0.92600000000000005</c:v>
                </c:pt>
                <c:pt idx="16">
                  <c:v>0.92500000000000004</c:v>
                </c:pt>
                <c:pt idx="17">
                  <c:v>0.93</c:v>
                </c:pt>
                <c:pt idx="18">
                  <c:v>0.93500000000000005</c:v>
                </c:pt>
                <c:pt idx="19">
                  <c:v>0.93700000000000039</c:v>
                </c:pt>
                <c:pt idx="20">
                  <c:v>0.93700000000000039</c:v>
                </c:pt>
                <c:pt idx="21">
                  <c:v>0.94099999999999995</c:v>
                </c:pt>
                <c:pt idx="22">
                  <c:v>0.94199999999999995</c:v>
                </c:pt>
                <c:pt idx="23">
                  <c:v>0.94299999999999995</c:v>
                </c:pt>
                <c:pt idx="24">
                  <c:v>0.94699999999999995</c:v>
                </c:pt>
                <c:pt idx="25">
                  <c:v>0.94499999999999995</c:v>
                </c:pt>
                <c:pt idx="26">
                  <c:v>0.95100000000000029</c:v>
                </c:pt>
                <c:pt idx="27">
                  <c:v>0.9590000000000003</c:v>
                </c:pt>
                <c:pt idx="28">
                  <c:v>0.9660000000000003</c:v>
                </c:pt>
                <c:pt idx="29">
                  <c:v>0.97800000000000031</c:v>
                </c:pt>
                <c:pt idx="30">
                  <c:v>0.99</c:v>
                </c:pt>
                <c:pt idx="31">
                  <c:v>1.01</c:v>
                </c:pt>
                <c:pt idx="32">
                  <c:v>1.03</c:v>
                </c:pt>
                <c:pt idx="33">
                  <c:v>1.06</c:v>
                </c:pt>
                <c:pt idx="34">
                  <c:v>1.08</c:v>
                </c:pt>
                <c:pt idx="35">
                  <c:v>1.08</c:v>
                </c:pt>
                <c:pt idx="36">
                  <c:v>1.07</c:v>
                </c:pt>
                <c:pt idx="37">
                  <c:v>1.07</c:v>
                </c:pt>
                <c:pt idx="38">
                  <c:v>1.08</c:v>
                </c:pt>
                <c:pt idx="39">
                  <c:v>1.08</c:v>
                </c:pt>
                <c:pt idx="40">
                  <c:v>1.08</c:v>
                </c:pt>
                <c:pt idx="41">
                  <c:v>1.06</c:v>
                </c:pt>
                <c:pt idx="42">
                  <c:v>1.07</c:v>
                </c:pt>
                <c:pt idx="43">
                  <c:v>1.0900000000000001</c:v>
                </c:pt>
                <c:pt idx="44">
                  <c:v>1.0900000000000001</c:v>
                </c:pt>
                <c:pt idx="45">
                  <c:v>1.07</c:v>
                </c:pt>
                <c:pt idx="46">
                  <c:v>1.05</c:v>
                </c:pt>
                <c:pt idx="47">
                  <c:v>1.05</c:v>
                </c:pt>
                <c:pt idx="48">
                  <c:v>1.06</c:v>
                </c:pt>
                <c:pt idx="49">
                  <c:v>1.06</c:v>
                </c:pt>
                <c:pt idx="50">
                  <c:v>1.06</c:v>
                </c:pt>
                <c:pt idx="51">
                  <c:v>1.06</c:v>
                </c:pt>
                <c:pt idx="52">
                  <c:v>1.06</c:v>
                </c:pt>
                <c:pt idx="53">
                  <c:v>1.06</c:v>
                </c:pt>
                <c:pt idx="54">
                  <c:v>1.06</c:v>
                </c:pt>
                <c:pt idx="55">
                  <c:v>1.06</c:v>
                </c:pt>
                <c:pt idx="56">
                  <c:v>1.06</c:v>
                </c:pt>
                <c:pt idx="57">
                  <c:v>1.06</c:v>
                </c:pt>
                <c:pt idx="58">
                  <c:v>1.06</c:v>
                </c:pt>
                <c:pt idx="59">
                  <c:v>1.06</c:v>
                </c:pt>
                <c:pt idx="60">
                  <c:v>1.06</c:v>
                </c:pt>
                <c:pt idx="61">
                  <c:v>1.06</c:v>
                </c:pt>
                <c:pt idx="62">
                  <c:v>1.06</c:v>
                </c:pt>
                <c:pt idx="63">
                  <c:v>1.06</c:v>
                </c:pt>
                <c:pt idx="64">
                  <c:v>1.06</c:v>
                </c:pt>
                <c:pt idx="65">
                  <c:v>1.06</c:v>
                </c:pt>
                <c:pt idx="66">
                  <c:v>1.06</c:v>
                </c:pt>
                <c:pt idx="67">
                  <c:v>1.06</c:v>
                </c:pt>
                <c:pt idx="68">
                  <c:v>1.06</c:v>
                </c:pt>
                <c:pt idx="69">
                  <c:v>1.06</c:v>
                </c:pt>
                <c:pt idx="70">
                  <c:v>1.06</c:v>
                </c:pt>
                <c:pt idx="71">
                  <c:v>1.06</c:v>
                </c:pt>
                <c:pt idx="72">
                  <c:v>1.06</c:v>
                </c:pt>
                <c:pt idx="73">
                  <c:v>1.05</c:v>
                </c:pt>
                <c:pt idx="74">
                  <c:v>1.06</c:v>
                </c:pt>
                <c:pt idx="75">
                  <c:v>1.06</c:v>
                </c:pt>
                <c:pt idx="76">
                  <c:v>1.06</c:v>
                </c:pt>
                <c:pt idx="77">
                  <c:v>1.06</c:v>
                </c:pt>
                <c:pt idx="78">
                  <c:v>1.05</c:v>
                </c:pt>
                <c:pt idx="79">
                  <c:v>1.06</c:v>
                </c:pt>
              </c:numCache>
            </c:numRef>
          </c:yVal>
          <c:smooth val="1"/>
          <c:extLst>
            <c:ext xmlns:c16="http://schemas.microsoft.com/office/drawing/2014/chart" uri="{C3380CC4-5D6E-409C-BE32-E72D297353CC}">
              <c16:uniqueId val="{00000001-4D04-4C2F-B044-A0B4A4C2DE55}"/>
            </c:ext>
          </c:extLst>
        </c:ser>
        <c:dLbls>
          <c:showLegendKey val="0"/>
          <c:showVal val="0"/>
          <c:showCatName val="0"/>
          <c:showSerName val="0"/>
          <c:showPercent val="0"/>
          <c:showBubbleSize val="0"/>
        </c:dLbls>
        <c:axId val="76158848"/>
        <c:axId val="76162560"/>
      </c:scatterChart>
      <c:valAx>
        <c:axId val="76158848"/>
        <c:scaling>
          <c:orientation val="minMax"/>
          <c:max val="140"/>
        </c:scaling>
        <c:delete val="0"/>
        <c:axPos val="b"/>
        <c:title>
          <c:tx>
            <c:rich>
              <a:bodyPr/>
              <a:lstStyle/>
              <a:p>
                <a:pPr>
                  <a:defRPr/>
                </a:pPr>
                <a:r>
                  <a:rPr lang="en-US"/>
                  <a:t>Time, [h]</a:t>
                </a:r>
              </a:p>
            </c:rich>
          </c:tx>
          <c:overlay val="0"/>
        </c:title>
        <c:numFmt formatCode="General" sourceLinked="1"/>
        <c:majorTickMark val="none"/>
        <c:minorTickMark val="none"/>
        <c:tickLblPos val="nextTo"/>
        <c:txPr>
          <a:bodyPr/>
          <a:lstStyle/>
          <a:p>
            <a:pPr>
              <a:defRPr sz="800"/>
            </a:pPr>
            <a:endParaRPr lang="en-US"/>
          </a:p>
        </c:txPr>
        <c:crossAx val="76162560"/>
        <c:crosses val="autoZero"/>
        <c:crossBetween val="midCat"/>
      </c:valAx>
      <c:valAx>
        <c:axId val="76162560"/>
        <c:scaling>
          <c:orientation val="minMax"/>
          <c:min val="0.77000000000000135"/>
        </c:scaling>
        <c:delete val="0"/>
        <c:axPos val="l"/>
        <c:majorGridlines/>
        <c:title>
          <c:tx>
            <c:rich>
              <a:bodyPr/>
              <a:lstStyle/>
              <a:p>
                <a:pPr>
                  <a:defRPr/>
                </a:pPr>
                <a:r>
                  <a:rPr lang="en-US"/>
                  <a:t>Absorbance, [UA]</a:t>
                </a:r>
              </a:p>
            </c:rich>
          </c:tx>
          <c:overlay val="0"/>
        </c:title>
        <c:numFmt formatCode="General" sourceLinked="1"/>
        <c:majorTickMark val="none"/>
        <c:minorTickMark val="none"/>
        <c:tickLblPos val="nextTo"/>
        <c:txPr>
          <a:bodyPr/>
          <a:lstStyle/>
          <a:p>
            <a:pPr>
              <a:defRPr sz="800"/>
            </a:pPr>
            <a:endParaRPr lang="en-US"/>
          </a:p>
        </c:txPr>
        <c:crossAx val="76158848"/>
        <c:crosses val="autoZero"/>
        <c:crossBetween val="midCat"/>
      </c:valAx>
    </c:plotArea>
    <c:legend>
      <c:legendPos val="b"/>
      <c:overlay val="0"/>
    </c:legend>
    <c:plotVisOnly val="1"/>
    <c:dispBlanksAs val="gap"/>
    <c:showDLblsOverMax val="0"/>
  </c:chart>
  <c:spPr>
    <a:noFill/>
    <a:ln>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c (grape must)</c:v>
          </c:tx>
          <c:spPr>
            <a:ln w="19050">
              <a:solidFill>
                <a:srgbClr val="00B050"/>
              </a:solidFill>
            </a:ln>
          </c:spPr>
          <c:marker>
            <c:symbol val="none"/>
          </c:marker>
          <c:xVal>
            <c:numRef>
              <c:f>AU!$A$2:$A$168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AU!$D$2:$D$168</c:f>
              <c:numCache>
                <c:formatCode>General</c:formatCode>
                <c:ptCount val="167"/>
                <c:pt idx="0">
                  <c:v>0.17100000000000001</c:v>
                </c:pt>
                <c:pt idx="1">
                  <c:v>0.221</c:v>
                </c:pt>
                <c:pt idx="2">
                  <c:v>0.43400000000000016</c:v>
                </c:pt>
                <c:pt idx="3">
                  <c:v>0.73600000000000032</c:v>
                </c:pt>
                <c:pt idx="4">
                  <c:v>0.78500000000000003</c:v>
                </c:pt>
                <c:pt idx="5">
                  <c:v>0.78300000000000003</c:v>
                </c:pt>
                <c:pt idx="6">
                  <c:v>0.78600000000000003</c:v>
                </c:pt>
                <c:pt idx="7">
                  <c:v>0.79100000000000004</c:v>
                </c:pt>
                <c:pt idx="8">
                  <c:v>0.77200000000000035</c:v>
                </c:pt>
                <c:pt idx="9">
                  <c:v>0.80100000000000005</c:v>
                </c:pt>
                <c:pt idx="10">
                  <c:v>0.79700000000000004</c:v>
                </c:pt>
                <c:pt idx="11">
                  <c:v>0.80100000000000005</c:v>
                </c:pt>
                <c:pt idx="12">
                  <c:v>0.80300000000000005</c:v>
                </c:pt>
                <c:pt idx="13">
                  <c:v>0.80600000000000005</c:v>
                </c:pt>
                <c:pt idx="14">
                  <c:v>0.80500000000000005</c:v>
                </c:pt>
                <c:pt idx="15">
                  <c:v>0.82700000000000029</c:v>
                </c:pt>
                <c:pt idx="16">
                  <c:v>0.86900000000000033</c:v>
                </c:pt>
                <c:pt idx="17">
                  <c:v>0.9660000000000003</c:v>
                </c:pt>
                <c:pt idx="18">
                  <c:v>1.03</c:v>
                </c:pt>
                <c:pt idx="19">
                  <c:v>1.03</c:v>
                </c:pt>
                <c:pt idx="20">
                  <c:v>1.01</c:v>
                </c:pt>
                <c:pt idx="21">
                  <c:v>1.02</c:v>
                </c:pt>
                <c:pt idx="22">
                  <c:v>1.05</c:v>
                </c:pt>
                <c:pt idx="23">
                  <c:v>1.07</c:v>
                </c:pt>
                <c:pt idx="24">
                  <c:v>1.07</c:v>
                </c:pt>
                <c:pt idx="25">
                  <c:v>1.04</c:v>
                </c:pt>
                <c:pt idx="26">
                  <c:v>1.06</c:v>
                </c:pt>
                <c:pt idx="27">
                  <c:v>1.04</c:v>
                </c:pt>
                <c:pt idx="28">
                  <c:v>1.05</c:v>
                </c:pt>
                <c:pt idx="29">
                  <c:v>1.1000000000000001</c:v>
                </c:pt>
                <c:pt idx="30">
                  <c:v>1.1200000000000001</c:v>
                </c:pt>
                <c:pt idx="31">
                  <c:v>1.1100000000000001</c:v>
                </c:pt>
                <c:pt idx="32">
                  <c:v>1.1200000000000001</c:v>
                </c:pt>
                <c:pt idx="33">
                  <c:v>1.1200000000000001</c:v>
                </c:pt>
                <c:pt idx="34">
                  <c:v>1.1200000000000001</c:v>
                </c:pt>
                <c:pt idx="35">
                  <c:v>1.1100000000000001</c:v>
                </c:pt>
                <c:pt idx="36">
                  <c:v>1.1100000000000001</c:v>
                </c:pt>
                <c:pt idx="37">
                  <c:v>1.1100000000000001</c:v>
                </c:pt>
                <c:pt idx="38">
                  <c:v>1.1299999999999992</c:v>
                </c:pt>
                <c:pt idx="39">
                  <c:v>1.1299999999999992</c:v>
                </c:pt>
                <c:pt idx="40">
                  <c:v>1.1499999999999992</c:v>
                </c:pt>
                <c:pt idx="41">
                  <c:v>1.1200000000000001</c:v>
                </c:pt>
                <c:pt idx="42">
                  <c:v>1.1000000000000001</c:v>
                </c:pt>
                <c:pt idx="43">
                  <c:v>1.1499999999999992</c:v>
                </c:pt>
                <c:pt idx="44">
                  <c:v>1.1100000000000001</c:v>
                </c:pt>
                <c:pt idx="45">
                  <c:v>1.0900000000000001</c:v>
                </c:pt>
                <c:pt idx="46">
                  <c:v>1.1100000000000001</c:v>
                </c:pt>
                <c:pt idx="47">
                  <c:v>1.1200000000000001</c:v>
                </c:pt>
                <c:pt idx="48">
                  <c:v>1.1100000000000001</c:v>
                </c:pt>
                <c:pt idx="49">
                  <c:v>1.0900000000000001</c:v>
                </c:pt>
                <c:pt idx="50">
                  <c:v>1.1200000000000001</c:v>
                </c:pt>
                <c:pt idx="51">
                  <c:v>1.1200000000000001</c:v>
                </c:pt>
                <c:pt idx="52">
                  <c:v>1.1399999999999992</c:v>
                </c:pt>
                <c:pt idx="53">
                  <c:v>1.1399999999999992</c:v>
                </c:pt>
                <c:pt idx="54">
                  <c:v>1.1499999999999992</c:v>
                </c:pt>
                <c:pt idx="55">
                  <c:v>1.1599999999999993</c:v>
                </c:pt>
                <c:pt idx="56">
                  <c:v>1.1299999999999992</c:v>
                </c:pt>
                <c:pt idx="57">
                  <c:v>1.1200000000000001</c:v>
                </c:pt>
                <c:pt idx="58">
                  <c:v>1.1299999999999992</c:v>
                </c:pt>
                <c:pt idx="59">
                  <c:v>1.1100000000000001</c:v>
                </c:pt>
                <c:pt idx="60">
                  <c:v>1.1200000000000001</c:v>
                </c:pt>
                <c:pt idx="61">
                  <c:v>1.1200000000000001</c:v>
                </c:pt>
                <c:pt idx="62">
                  <c:v>1.1399999999999992</c:v>
                </c:pt>
                <c:pt idx="63">
                  <c:v>1.1299999999999992</c:v>
                </c:pt>
                <c:pt idx="64">
                  <c:v>1.1499999999999992</c:v>
                </c:pt>
                <c:pt idx="65">
                  <c:v>1.1499999999999992</c:v>
                </c:pt>
                <c:pt idx="66">
                  <c:v>1.1700000000000006</c:v>
                </c:pt>
                <c:pt idx="67">
                  <c:v>1.23</c:v>
                </c:pt>
                <c:pt idx="68">
                  <c:v>1.2</c:v>
                </c:pt>
                <c:pt idx="69">
                  <c:v>1.22</c:v>
                </c:pt>
                <c:pt idx="70">
                  <c:v>1.23</c:v>
                </c:pt>
                <c:pt idx="71">
                  <c:v>1.2</c:v>
                </c:pt>
                <c:pt idx="72">
                  <c:v>1.22</c:v>
                </c:pt>
                <c:pt idx="73">
                  <c:v>1.21</c:v>
                </c:pt>
                <c:pt idx="74">
                  <c:v>1.24</c:v>
                </c:pt>
                <c:pt idx="75">
                  <c:v>1.22</c:v>
                </c:pt>
                <c:pt idx="76">
                  <c:v>1.23</c:v>
                </c:pt>
                <c:pt idx="77">
                  <c:v>1.24</c:v>
                </c:pt>
                <c:pt idx="78">
                  <c:v>1.24</c:v>
                </c:pt>
                <c:pt idx="79">
                  <c:v>1.26</c:v>
                </c:pt>
                <c:pt idx="80">
                  <c:v>1.26</c:v>
                </c:pt>
                <c:pt idx="81">
                  <c:v>1.27</c:v>
                </c:pt>
                <c:pt idx="82">
                  <c:v>1.34</c:v>
                </c:pt>
                <c:pt idx="83">
                  <c:v>1.33</c:v>
                </c:pt>
                <c:pt idx="84">
                  <c:v>1.33</c:v>
                </c:pt>
                <c:pt idx="85">
                  <c:v>1.33</c:v>
                </c:pt>
                <c:pt idx="86">
                  <c:v>1.31</c:v>
                </c:pt>
                <c:pt idx="87">
                  <c:v>1.33</c:v>
                </c:pt>
                <c:pt idx="88">
                  <c:v>1.34</c:v>
                </c:pt>
                <c:pt idx="89">
                  <c:v>1.33</c:v>
                </c:pt>
                <c:pt idx="90">
                  <c:v>1.34</c:v>
                </c:pt>
                <c:pt idx="91">
                  <c:v>1.34</c:v>
                </c:pt>
                <c:pt idx="92">
                  <c:v>1.33</c:v>
                </c:pt>
                <c:pt idx="93">
                  <c:v>1.36</c:v>
                </c:pt>
                <c:pt idx="94">
                  <c:v>1.37</c:v>
                </c:pt>
                <c:pt idx="95">
                  <c:v>1.3800000000000001</c:v>
                </c:pt>
                <c:pt idx="96">
                  <c:v>1.3900000000000001</c:v>
                </c:pt>
                <c:pt idx="97">
                  <c:v>1.3800000000000001</c:v>
                </c:pt>
                <c:pt idx="98">
                  <c:v>1.3800000000000001</c:v>
                </c:pt>
                <c:pt idx="99">
                  <c:v>1.3800000000000001</c:v>
                </c:pt>
                <c:pt idx="100">
                  <c:v>1.3900000000000001</c:v>
                </c:pt>
                <c:pt idx="101">
                  <c:v>1.3900000000000001</c:v>
                </c:pt>
                <c:pt idx="102">
                  <c:v>1.4</c:v>
                </c:pt>
                <c:pt idx="103">
                  <c:v>1.41</c:v>
                </c:pt>
                <c:pt idx="104">
                  <c:v>1.43</c:v>
                </c:pt>
                <c:pt idx="105">
                  <c:v>1.42</c:v>
                </c:pt>
                <c:pt idx="106">
                  <c:v>1.45</c:v>
                </c:pt>
                <c:pt idx="107">
                  <c:v>1.44</c:v>
                </c:pt>
                <c:pt idx="108">
                  <c:v>1.44</c:v>
                </c:pt>
                <c:pt idx="109">
                  <c:v>1.45</c:v>
                </c:pt>
                <c:pt idx="110">
                  <c:v>1.46</c:v>
                </c:pt>
                <c:pt idx="111">
                  <c:v>1.45</c:v>
                </c:pt>
                <c:pt idx="112">
                  <c:v>1.45</c:v>
                </c:pt>
                <c:pt idx="113">
                  <c:v>1.45</c:v>
                </c:pt>
                <c:pt idx="114">
                  <c:v>1.46</c:v>
                </c:pt>
                <c:pt idx="115">
                  <c:v>1.49</c:v>
                </c:pt>
                <c:pt idx="116">
                  <c:v>1.47</c:v>
                </c:pt>
                <c:pt idx="117">
                  <c:v>1.47</c:v>
                </c:pt>
                <c:pt idx="118">
                  <c:v>1.45</c:v>
                </c:pt>
                <c:pt idx="119">
                  <c:v>1.47</c:v>
                </c:pt>
                <c:pt idx="120">
                  <c:v>1.47</c:v>
                </c:pt>
                <c:pt idx="121">
                  <c:v>1.48</c:v>
                </c:pt>
                <c:pt idx="122">
                  <c:v>1.48</c:v>
                </c:pt>
                <c:pt idx="123">
                  <c:v>1.49</c:v>
                </c:pt>
                <c:pt idx="124">
                  <c:v>1.51</c:v>
                </c:pt>
                <c:pt idx="125">
                  <c:v>1.52</c:v>
                </c:pt>
                <c:pt idx="126">
                  <c:v>1.53</c:v>
                </c:pt>
                <c:pt idx="127">
                  <c:v>1.55</c:v>
                </c:pt>
                <c:pt idx="128">
                  <c:v>1.55</c:v>
                </c:pt>
                <c:pt idx="129">
                  <c:v>1.56</c:v>
                </c:pt>
                <c:pt idx="130">
                  <c:v>1.56</c:v>
                </c:pt>
                <c:pt idx="131">
                  <c:v>1.57</c:v>
                </c:pt>
                <c:pt idx="132">
                  <c:v>1.57</c:v>
                </c:pt>
                <c:pt idx="133">
                  <c:v>1.58</c:v>
                </c:pt>
                <c:pt idx="134">
                  <c:v>1.57</c:v>
                </c:pt>
                <c:pt idx="135">
                  <c:v>1.58</c:v>
                </c:pt>
                <c:pt idx="136">
                  <c:v>1.59</c:v>
                </c:pt>
                <c:pt idx="137">
                  <c:v>1.6</c:v>
                </c:pt>
                <c:pt idx="138">
                  <c:v>1.62</c:v>
                </c:pt>
                <c:pt idx="139">
                  <c:v>1.61</c:v>
                </c:pt>
                <c:pt idx="140">
                  <c:v>1.61</c:v>
                </c:pt>
                <c:pt idx="141">
                  <c:v>1.62</c:v>
                </c:pt>
                <c:pt idx="142">
                  <c:v>1.62</c:v>
                </c:pt>
                <c:pt idx="143">
                  <c:v>1.6300000000000001</c:v>
                </c:pt>
                <c:pt idx="144">
                  <c:v>1.6400000000000001</c:v>
                </c:pt>
                <c:pt idx="145">
                  <c:v>1.6300000000000001</c:v>
                </c:pt>
                <c:pt idx="146">
                  <c:v>1.6500000000000001</c:v>
                </c:pt>
                <c:pt idx="147">
                  <c:v>1.6500000000000001</c:v>
                </c:pt>
                <c:pt idx="148">
                  <c:v>1.6600000000000001</c:v>
                </c:pt>
                <c:pt idx="149">
                  <c:v>1.6600000000000001</c:v>
                </c:pt>
                <c:pt idx="150">
                  <c:v>1.6600000000000001</c:v>
                </c:pt>
                <c:pt idx="151">
                  <c:v>1.6600000000000001</c:v>
                </c:pt>
                <c:pt idx="152">
                  <c:v>1.6600000000000001</c:v>
                </c:pt>
                <c:pt idx="153">
                  <c:v>1.6600000000000001</c:v>
                </c:pt>
                <c:pt idx="154">
                  <c:v>1.6700000000000006</c:v>
                </c:pt>
                <c:pt idx="155">
                  <c:v>1.6700000000000006</c:v>
                </c:pt>
                <c:pt idx="156">
                  <c:v>1.6800000000000006</c:v>
                </c:pt>
                <c:pt idx="157">
                  <c:v>1.6700000000000006</c:v>
                </c:pt>
                <c:pt idx="158">
                  <c:v>1.6900000000000006</c:v>
                </c:pt>
                <c:pt idx="159">
                  <c:v>1.6800000000000006</c:v>
                </c:pt>
                <c:pt idx="160">
                  <c:v>1.6900000000000006</c:v>
                </c:pt>
                <c:pt idx="161">
                  <c:v>1.6900000000000006</c:v>
                </c:pt>
                <c:pt idx="162">
                  <c:v>1.6900000000000006</c:v>
                </c:pt>
                <c:pt idx="163">
                  <c:v>1.6900000000000006</c:v>
                </c:pt>
                <c:pt idx="164">
                  <c:v>1.6900000000000006</c:v>
                </c:pt>
                <c:pt idx="165">
                  <c:v>1.7</c:v>
                </c:pt>
                <c:pt idx="166">
                  <c:v>1.71</c:v>
                </c:pt>
              </c:numCache>
            </c:numRef>
          </c:yVal>
          <c:smooth val="1"/>
          <c:extLst>
            <c:ext xmlns:c16="http://schemas.microsoft.com/office/drawing/2014/chart" uri="{C3380CC4-5D6E-409C-BE32-E72D297353CC}">
              <c16:uniqueId val="{00000000-C0C6-434B-BAFE-EED5EFC7C022}"/>
            </c:ext>
          </c:extLst>
        </c:ser>
        <c:ser>
          <c:idx val="1"/>
          <c:order val="1"/>
          <c:tx>
            <c:v>d (grape must, B1)</c:v>
          </c:tx>
          <c:spPr>
            <a:ln w="19050">
              <a:solidFill>
                <a:srgbClr val="990033"/>
              </a:solidFill>
            </a:ln>
          </c:spPr>
          <c:marker>
            <c:symbol val="none"/>
          </c:marker>
          <c:xVal>
            <c:numRef>
              <c:f>AU!$A$2:$A$168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AU!$E$2:$E$168</c:f>
              <c:numCache>
                <c:formatCode>General</c:formatCode>
                <c:ptCount val="167"/>
                <c:pt idx="0">
                  <c:v>0.76200000000000034</c:v>
                </c:pt>
                <c:pt idx="1">
                  <c:v>0.77300000000000035</c:v>
                </c:pt>
                <c:pt idx="2">
                  <c:v>0.77500000000000036</c:v>
                </c:pt>
                <c:pt idx="3">
                  <c:v>0.77500000000000036</c:v>
                </c:pt>
                <c:pt idx="4">
                  <c:v>0.80100000000000005</c:v>
                </c:pt>
                <c:pt idx="5">
                  <c:v>0.84500000000000031</c:v>
                </c:pt>
                <c:pt idx="6">
                  <c:v>0.85200000000000031</c:v>
                </c:pt>
                <c:pt idx="7">
                  <c:v>0.90800000000000003</c:v>
                </c:pt>
                <c:pt idx="8">
                  <c:v>0.84700000000000031</c:v>
                </c:pt>
                <c:pt idx="9">
                  <c:v>0.85100000000000031</c:v>
                </c:pt>
                <c:pt idx="10">
                  <c:v>0.85500000000000032</c:v>
                </c:pt>
                <c:pt idx="11">
                  <c:v>0.84900000000000031</c:v>
                </c:pt>
                <c:pt idx="12">
                  <c:v>0.85300000000000031</c:v>
                </c:pt>
                <c:pt idx="13">
                  <c:v>0.85300000000000031</c:v>
                </c:pt>
                <c:pt idx="14">
                  <c:v>0.84900000000000031</c:v>
                </c:pt>
                <c:pt idx="15">
                  <c:v>0.85800000000000032</c:v>
                </c:pt>
                <c:pt idx="16">
                  <c:v>0.85200000000000031</c:v>
                </c:pt>
                <c:pt idx="17">
                  <c:v>0.8430000000000003</c:v>
                </c:pt>
                <c:pt idx="18">
                  <c:v>0.85000000000000031</c:v>
                </c:pt>
                <c:pt idx="19">
                  <c:v>0.86500000000000032</c:v>
                </c:pt>
                <c:pt idx="20">
                  <c:v>0.87200000000000033</c:v>
                </c:pt>
                <c:pt idx="21">
                  <c:v>0.88</c:v>
                </c:pt>
                <c:pt idx="22">
                  <c:v>1.02</c:v>
                </c:pt>
                <c:pt idx="23">
                  <c:v>1.03</c:v>
                </c:pt>
                <c:pt idx="24">
                  <c:v>1.08</c:v>
                </c:pt>
                <c:pt idx="25">
                  <c:v>1.1000000000000001</c:v>
                </c:pt>
                <c:pt idx="26">
                  <c:v>1.1399999999999992</c:v>
                </c:pt>
                <c:pt idx="27">
                  <c:v>1.1200000000000001</c:v>
                </c:pt>
                <c:pt idx="28">
                  <c:v>1.1399999999999992</c:v>
                </c:pt>
                <c:pt idx="29">
                  <c:v>1.1700000000000006</c:v>
                </c:pt>
                <c:pt idx="30">
                  <c:v>1.1700000000000006</c:v>
                </c:pt>
                <c:pt idx="31">
                  <c:v>1.1800000000000006</c:v>
                </c:pt>
                <c:pt idx="32">
                  <c:v>1.1499999999999992</c:v>
                </c:pt>
                <c:pt idx="33">
                  <c:v>1.1599999999999993</c:v>
                </c:pt>
                <c:pt idx="34">
                  <c:v>1.3</c:v>
                </c:pt>
                <c:pt idx="35">
                  <c:v>1.25</c:v>
                </c:pt>
                <c:pt idx="36">
                  <c:v>1.27</c:v>
                </c:pt>
                <c:pt idx="37">
                  <c:v>1.28</c:v>
                </c:pt>
                <c:pt idx="38">
                  <c:v>1.36</c:v>
                </c:pt>
                <c:pt idx="39">
                  <c:v>1.37</c:v>
                </c:pt>
                <c:pt idx="40">
                  <c:v>1.3800000000000001</c:v>
                </c:pt>
                <c:pt idx="41">
                  <c:v>1.37</c:v>
                </c:pt>
                <c:pt idx="42">
                  <c:v>1.3900000000000001</c:v>
                </c:pt>
                <c:pt idx="43">
                  <c:v>1.42</c:v>
                </c:pt>
                <c:pt idx="44">
                  <c:v>1.37</c:v>
                </c:pt>
                <c:pt idx="45">
                  <c:v>1.42</c:v>
                </c:pt>
                <c:pt idx="46">
                  <c:v>1.43</c:v>
                </c:pt>
                <c:pt idx="47">
                  <c:v>1.42</c:v>
                </c:pt>
                <c:pt idx="48">
                  <c:v>1.43</c:v>
                </c:pt>
                <c:pt idx="49">
                  <c:v>1.3900000000000001</c:v>
                </c:pt>
                <c:pt idx="50">
                  <c:v>1.43</c:v>
                </c:pt>
                <c:pt idx="51">
                  <c:v>1.44</c:v>
                </c:pt>
                <c:pt idx="52">
                  <c:v>1.44</c:v>
                </c:pt>
                <c:pt idx="53">
                  <c:v>1.45</c:v>
                </c:pt>
                <c:pt idx="54">
                  <c:v>1.45</c:v>
                </c:pt>
                <c:pt idx="55">
                  <c:v>1.43</c:v>
                </c:pt>
                <c:pt idx="56">
                  <c:v>1.42</c:v>
                </c:pt>
                <c:pt idx="57">
                  <c:v>1.43</c:v>
                </c:pt>
                <c:pt idx="58">
                  <c:v>1.41</c:v>
                </c:pt>
                <c:pt idx="59">
                  <c:v>1.44</c:v>
                </c:pt>
                <c:pt idx="60">
                  <c:v>1.44</c:v>
                </c:pt>
                <c:pt idx="61">
                  <c:v>1.42</c:v>
                </c:pt>
                <c:pt idx="62">
                  <c:v>1.45</c:v>
                </c:pt>
                <c:pt idx="63">
                  <c:v>1.46</c:v>
                </c:pt>
                <c:pt idx="64">
                  <c:v>1.46</c:v>
                </c:pt>
                <c:pt idx="65">
                  <c:v>1.43</c:v>
                </c:pt>
                <c:pt idx="66">
                  <c:v>1.41</c:v>
                </c:pt>
                <c:pt idx="67">
                  <c:v>1.45</c:v>
                </c:pt>
                <c:pt idx="68">
                  <c:v>1.44</c:v>
                </c:pt>
                <c:pt idx="69">
                  <c:v>1.44</c:v>
                </c:pt>
                <c:pt idx="70">
                  <c:v>1.4</c:v>
                </c:pt>
                <c:pt idx="71">
                  <c:v>1.43</c:v>
                </c:pt>
                <c:pt idx="72">
                  <c:v>1.45</c:v>
                </c:pt>
                <c:pt idx="73">
                  <c:v>1.43</c:v>
                </c:pt>
                <c:pt idx="74">
                  <c:v>1.45</c:v>
                </c:pt>
                <c:pt idx="75">
                  <c:v>1.45</c:v>
                </c:pt>
                <c:pt idx="76">
                  <c:v>1.46</c:v>
                </c:pt>
                <c:pt idx="77">
                  <c:v>1.46</c:v>
                </c:pt>
                <c:pt idx="78">
                  <c:v>1.47</c:v>
                </c:pt>
                <c:pt idx="79">
                  <c:v>1.46</c:v>
                </c:pt>
                <c:pt idx="80">
                  <c:v>1.46</c:v>
                </c:pt>
                <c:pt idx="81">
                  <c:v>1.46</c:v>
                </c:pt>
                <c:pt idx="82">
                  <c:v>1.47</c:v>
                </c:pt>
                <c:pt idx="83">
                  <c:v>1.47</c:v>
                </c:pt>
                <c:pt idx="84">
                  <c:v>1.48</c:v>
                </c:pt>
                <c:pt idx="85">
                  <c:v>1.48</c:v>
                </c:pt>
                <c:pt idx="86">
                  <c:v>1.48</c:v>
                </c:pt>
                <c:pt idx="87">
                  <c:v>1.48</c:v>
                </c:pt>
                <c:pt idx="88">
                  <c:v>1.48</c:v>
                </c:pt>
                <c:pt idx="89">
                  <c:v>1.49</c:v>
                </c:pt>
                <c:pt idx="90">
                  <c:v>1.49</c:v>
                </c:pt>
                <c:pt idx="91">
                  <c:v>1.5</c:v>
                </c:pt>
                <c:pt idx="92">
                  <c:v>1.5</c:v>
                </c:pt>
                <c:pt idx="93">
                  <c:v>1.5</c:v>
                </c:pt>
                <c:pt idx="94">
                  <c:v>1.5</c:v>
                </c:pt>
                <c:pt idx="95">
                  <c:v>1.5</c:v>
                </c:pt>
                <c:pt idx="96">
                  <c:v>1.5</c:v>
                </c:pt>
                <c:pt idx="97">
                  <c:v>1.51</c:v>
                </c:pt>
                <c:pt idx="98">
                  <c:v>1.5</c:v>
                </c:pt>
                <c:pt idx="99">
                  <c:v>1.51</c:v>
                </c:pt>
                <c:pt idx="100">
                  <c:v>1.5</c:v>
                </c:pt>
                <c:pt idx="101">
                  <c:v>1.51</c:v>
                </c:pt>
                <c:pt idx="102">
                  <c:v>1.51</c:v>
                </c:pt>
                <c:pt idx="103">
                  <c:v>1.51</c:v>
                </c:pt>
                <c:pt idx="104">
                  <c:v>1.51</c:v>
                </c:pt>
                <c:pt idx="105">
                  <c:v>1.51</c:v>
                </c:pt>
                <c:pt idx="106">
                  <c:v>1.51</c:v>
                </c:pt>
                <c:pt idx="107">
                  <c:v>1.51</c:v>
                </c:pt>
                <c:pt idx="108">
                  <c:v>1.5</c:v>
                </c:pt>
                <c:pt idx="109">
                  <c:v>1.5</c:v>
                </c:pt>
                <c:pt idx="110">
                  <c:v>1.5</c:v>
                </c:pt>
                <c:pt idx="111">
                  <c:v>1.5</c:v>
                </c:pt>
                <c:pt idx="112">
                  <c:v>1.5</c:v>
                </c:pt>
                <c:pt idx="113">
                  <c:v>1.49</c:v>
                </c:pt>
                <c:pt idx="114">
                  <c:v>1.5</c:v>
                </c:pt>
                <c:pt idx="115">
                  <c:v>1.49</c:v>
                </c:pt>
                <c:pt idx="116">
                  <c:v>1.48</c:v>
                </c:pt>
                <c:pt idx="117">
                  <c:v>1.48</c:v>
                </c:pt>
                <c:pt idx="118">
                  <c:v>1.47</c:v>
                </c:pt>
                <c:pt idx="119">
                  <c:v>1.47</c:v>
                </c:pt>
                <c:pt idx="120">
                  <c:v>1.47</c:v>
                </c:pt>
                <c:pt idx="121">
                  <c:v>1.48</c:v>
                </c:pt>
                <c:pt idx="122">
                  <c:v>1.47</c:v>
                </c:pt>
                <c:pt idx="123">
                  <c:v>1.46</c:v>
                </c:pt>
                <c:pt idx="124">
                  <c:v>1.46</c:v>
                </c:pt>
                <c:pt idx="125">
                  <c:v>1.46</c:v>
                </c:pt>
                <c:pt idx="126">
                  <c:v>1.45</c:v>
                </c:pt>
                <c:pt idx="127">
                  <c:v>1.45</c:v>
                </c:pt>
                <c:pt idx="128">
                  <c:v>1.45</c:v>
                </c:pt>
                <c:pt idx="129">
                  <c:v>1.44</c:v>
                </c:pt>
                <c:pt idx="130">
                  <c:v>1.45</c:v>
                </c:pt>
                <c:pt idx="131">
                  <c:v>1.44</c:v>
                </c:pt>
                <c:pt idx="132">
                  <c:v>1.45</c:v>
                </c:pt>
                <c:pt idx="133">
                  <c:v>1.44</c:v>
                </c:pt>
                <c:pt idx="134">
                  <c:v>1.44</c:v>
                </c:pt>
                <c:pt idx="135">
                  <c:v>1.44</c:v>
                </c:pt>
                <c:pt idx="136">
                  <c:v>1.43</c:v>
                </c:pt>
                <c:pt idx="137">
                  <c:v>1.37</c:v>
                </c:pt>
                <c:pt idx="138">
                  <c:v>1.34</c:v>
                </c:pt>
                <c:pt idx="139">
                  <c:v>1.35</c:v>
                </c:pt>
                <c:pt idx="140">
                  <c:v>1.33</c:v>
                </c:pt>
                <c:pt idx="141">
                  <c:v>1.32</c:v>
                </c:pt>
                <c:pt idx="142">
                  <c:v>1.28</c:v>
                </c:pt>
                <c:pt idx="143">
                  <c:v>1.27</c:v>
                </c:pt>
                <c:pt idx="144">
                  <c:v>1.26</c:v>
                </c:pt>
                <c:pt idx="145">
                  <c:v>1.26</c:v>
                </c:pt>
                <c:pt idx="146">
                  <c:v>1.26</c:v>
                </c:pt>
              </c:numCache>
            </c:numRef>
          </c:yVal>
          <c:smooth val="1"/>
          <c:extLst>
            <c:ext xmlns:c16="http://schemas.microsoft.com/office/drawing/2014/chart" uri="{C3380CC4-5D6E-409C-BE32-E72D297353CC}">
              <c16:uniqueId val="{00000001-C0C6-434B-BAFE-EED5EFC7C022}"/>
            </c:ext>
          </c:extLst>
        </c:ser>
        <c:dLbls>
          <c:showLegendKey val="0"/>
          <c:showVal val="0"/>
          <c:showCatName val="0"/>
          <c:showSerName val="0"/>
          <c:showPercent val="0"/>
          <c:showBubbleSize val="0"/>
        </c:dLbls>
        <c:axId val="79172352"/>
        <c:axId val="83374080"/>
      </c:scatterChart>
      <c:valAx>
        <c:axId val="79172352"/>
        <c:scaling>
          <c:orientation val="minMax"/>
          <c:max val="140"/>
          <c:min val="0"/>
        </c:scaling>
        <c:delete val="0"/>
        <c:axPos val="b"/>
        <c:title>
          <c:tx>
            <c:rich>
              <a:bodyPr/>
              <a:lstStyle/>
              <a:p>
                <a:pPr>
                  <a:defRPr/>
                </a:pPr>
                <a:r>
                  <a:rPr lang="en-US"/>
                  <a:t>Time, [h]</a:t>
                </a:r>
              </a:p>
            </c:rich>
          </c:tx>
          <c:overlay val="0"/>
        </c:title>
        <c:numFmt formatCode="General" sourceLinked="1"/>
        <c:majorTickMark val="none"/>
        <c:minorTickMark val="none"/>
        <c:tickLblPos val="nextTo"/>
        <c:txPr>
          <a:bodyPr/>
          <a:lstStyle/>
          <a:p>
            <a:pPr>
              <a:defRPr sz="800"/>
            </a:pPr>
            <a:endParaRPr lang="en-US"/>
          </a:p>
        </c:txPr>
        <c:crossAx val="83374080"/>
        <c:crosses val="autoZero"/>
        <c:crossBetween val="midCat"/>
      </c:valAx>
      <c:valAx>
        <c:axId val="83374080"/>
        <c:scaling>
          <c:orientation val="minMax"/>
          <c:max val="1.7"/>
          <c:min val="0.70000000000000062"/>
        </c:scaling>
        <c:delete val="0"/>
        <c:axPos val="l"/>
        <c:majorGridlines/>
        <c:title>
          <c:tx>
            <c:rich>
              <a:bodyPr/>
              <a:lstStyle/>
              <a:p>
                <a:pPr>
                  <a:defRPr/>
                </a:pPr>
                <a:r>
                  <a:rPr lang="en-US"/>
                  <a:t>Absorbance, [UA]</a:t>
                </a:r>
              </a:p>
            </c:rich>
          </c:tx>
          <c:layout>
            <c:manualLayout>
              <c:xMode val="edge"/>
              <c:yMode val="edge"/>
              <c:x val="1.6666666666666698E-2"/>
              <c:y val="0.23540682414698189"/>
            </c:manualLayout>
          </c:layout>
          <c:overlay val="0"/>
        </c:title>
        <c:numFmt formatCode="General" sourceLinked="1"/>
        <c:majorTickMark val="none"/>
        <c:minorTickMark val="none"/>
        <c:tickLblPos val="nextTo"/>
        <c:txPr>
          <a:bodyPr/>
          <a:lstStyle/>
          <a:p>
            <a:pPr>
              <a:defRPr sz="800"/>
            </a:pPr>
            <a:endParaRPr lang="en-US"/>
          </a:p>
        </c:txPr>
        <c:crossAx val="79172352"/>
        <c:crosses val="autoZero"/>
        <c:crossBetween val="midCat"/>
      </c:valAx>
    </c:plotArea>
    <c:legend>
      <c:legendPos val="b"/>
      <c:layout>
        <c:manualLayout>
          <c:xMode val="edge"/>
          <c:yMode val="edge"/>
          <c:x val="0.22200580679627441"/>
          <c:y val="0.90020956682740239"/>
          <c:w val="0.6126253687315637"/>
          <c:h val="5.8446763921951701E-2"/>
        </c:manualLayout>
      </c:layout>
      <c:overlay val="0"/>
      <c:txPr>
        <a:bodyPr/>
        <a:lstStyle/>
        <a:p>
          <a:pPr>
            <a:defRPr b="1"/>
          </a:pPr>
          <a:endParaRPr lang="en-US"/>
        </a:p>
      </c:txPr>
    </c:legend>
    <c:plotVisOnly val="1"/>
    <c:dispBlanksAs val="gap"/>
    <c:showDLblsOverMax val="0"/>
  </c:chart>
  <c:spPr>
    <a:ln w="12700">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a (mash malted)</c:v>
          </c:tx>
          <c:spPr>
            <a:ln w="19050">
              <a:solidFill>
                <a:srgbClr val="0070C0"/>
              </a:solidFill>
            </a:ln>
          </c:spPr>
          <c:marker>
            <c:symbol val="none"/>
          </c:marker>
          <c:xVal>
            <c:numRef>
              <c:f>'CO2'!$A$2:$A$137</c:f>
              <c:numCache>
                <c:formatCode>General</c:formatCode>
                <c:ptCount val="1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numCache>
            </c:numRef>
          </c:xVal>
          <c:yVal>
            <c:numRef>
              <c:f>'CO2'!$B$2:$B$137</c:f>
              <c:numCache>
                <c:formatCode>General</c:formatCode>
                <c:ptCount val="136"/>
                <c:pt idx="0">
                  <c:v>0.18000000000000008</c:v>
                </c:pt>
                <c:pt idx="1">
                  <c:v>0.18000000000000008</c:v>
                </c:pt>
                <c:pt idx="2">
                  <c:v>0.18000000000000008</c:v>
                </c:pt>
                <c:pt idx="3">
                  <c:v>0.17900000000000008</c:v>
                </c:pt>
                <c:pt idx="4">
                  <c:v>0.17900000000000008</c:v>
                </c:pt>
                <c:pt idx="5">
                  <c:v>0.17800000000000007</c:v>
                </c:pt>
                <c:pt idx="6">
                  <c:v>0.17800000000000007</c:v>
                </c:pt>
                <c:pt idx="7">
                  <c:v>0.17800000000000007</c:v>
                </c:pt>
                <c:pt idx="8">
                  <c:v>0.17800000000000007</c:v>
                </c:pt>
                <c:pt idx="9">
                  <c:v>0.17800000000000007</c:v>
                </c:pt>
                <c:pt idx="10">
                  <c:v>0.17800000000000007</c:v>
                </c:pt>
                <c:pt idx="11">
                  <c:v>0.17800000000000007</c:v>
                </c:pt>
                <c:pt idx="12">
                  <c:v>0.17800000000000007</c:v>
                </c:pt>
                <c:pt idx="13">
                  <c:v>0.16200000000000001</c:v>
                </c:pt>
                <c:pt idx="14">
                  <c:v>0.15500000000000008</c:v>
                </c:pt>
                <c:pt idx="15">
                  <c:v>0.15500000000000008</c:v>
                </c:pt>
                <c:pt idx="16">
                  <c:v>0.15200000000000008</c:v>
                </c:pt>
                <c:pt idx="17">
                  <c:v>0.15200000000000008</c:v>
                </c:pt>
                <c:pt idx="18">
                  <c:v>0.15500000000000008</c:v>
                </c:pt>
                <c:pt idx="19">
                  <c:v>0.15800000000000008</c:v>
                </c:pt>
                <c:pt idx="20">
                  <c:v>0.95400000000000029</c:v>
                </c:pt>
                <c:pt idx="21">
                  <c:v>3.07</c:v>
                </c:pt>
                <c:pt idx="22">
                  <c:v>4.07</c:v>
                </c:pt>
                <c:pt idx="23">
                  <c:v>8.0400000000000009</c:v>
                </c:pt>
                <c:pt idx="24">
                  <c:v>10.57</c:v>
                </c:pt>
                <c:pt idx="25">
                  <c:v>10.57</c:v>
                </c:pt>
                <c:pt idx="26">
                  <c:v>10.56</c:v>
                </c:pt>
                <c:pt idx="27">
                  <c:v>10.56</c:v>
                </c:pt>
                <c:pt idx="28">
                  <c:v>10.56</c:v>
                </c:pt>
                <c:pt idx="29">
                  <c:v>10.56</c:v>
                </c:pt>
                <c:pt idx="30">
                  <c:v>10.55</c:v>
                </c:pt>
                <c:pt idx="31">
                  <c:v>10.55</c:v>
                </c:pt>
                <c:pt idx="32">
                  <c:v>10.56</c:v>
                </c:pt>
                <c:pt idx="33">
                  <c:v>10.56</c:v>
                </c:pt>
                <c:pt idx="34">
                  <c:v>2.84</c:v>
                </c:pt>
                <c:pt idx="35">
                  <c:v>1.6500000000000001</c:v>
                </c:pt>
                <c:pt idx="36">
                  <c:v>1.47</c:v>
                </c:pt>
                <c:pt idx="37">
                  <c:v>1.1000000000000001</c:v>
                </c:pt>
                <c:pt idx="38">
                  <c:v>1.4</c:v>
                </c:pt>
                <c:pt idx="39">
                  <c:v>0.28800000000000014</c:v>
                </c:pt>
                <c:pt idx="40">
                  <c:v>0.22</c:v>
                </c:pt>
                <c:pt idx="41">
                  <c:v>0.19400000000000001</c:v>
                </c:pt>
                <c:pt idx="42">
                  <c:v>0.30400000000000021</c:v>
                </c:pt>
                <c:pt idx="43">
                  <c:v>0.47800000000000015</c:v>
                </c:pt>
                <c:pt idx="44">
                  <c:v>0.63400000000000034</c:v>
                </c:pt>
                <c:pt idx="45">
                  <c:v>0.56599999999999995</c:v>
                </c:pt>
                <c:pt idx="46">
                  <c:v>0.252</c:v>
                </c:pt>
                <c:pt idx="47">
                  <c:v>0.35200000000000015</c:v>
                </c:pt>
                <c:pt idx="48">
                  <c:v>0.17800000000000007</c:v>
                </c:pt>
                <c:pt idx="49">
                  <c:v>0.26200000000000001</c:v>
                </c:pt>
                <c:pt idx="50">
                  <c:v>0.30400000000000021</c:v>
                </c:pt>
                <c:pt idx="51">
                  <c:v>0.35200000000000015</c:v>
                </c:pt>
                <c:pt idx="52">
                  <c:v>0.45900000000000002</c:v>
                </c:pt>
                <c:pt idx="53">
                  <c:v>0.19700000000000001</c:v>
                </c:pt>
                <c:pt idx="54">
                  <c:v>0.23300000000000001</c:v>
                </c:pt>
                <c:pt idx="55">
                  <c:v>0.20400000000000001</c:v>
                </c:pt>
                <c:pt idx="56">
                  <c:v>0.31400000000000017</c:v>
                </c:pt>
                <c:pt idx="57">
                  <c:v>0.2</c:v>
                </c:pt>
                <c:pt idx="58">
                  <c:v>0.24900000000000008</c:v>
                </c:pt>
                <c:pt idx="59">
                  <c:v>0.17800000000000007</c:v>
                </c:pt>
                <c:pt idx="60">
                  <c:v>0.20400000000000001</c:v>
                </c:pt>
                <c:pt idx="61">
                  <c:v>0.15800000000000008</c:v>
                </c:pt>
                <c:pt idx="62">
                  <c:v>0.21700000000000008</c:v>
                </c:pt>
                <c:pt idx="63">
                  <c:v>0.18100000000000008</c:v>
                </c:pt>
                <c:pt idx="64">
                  <c:v>0.20400000000000001</c:v>
                </c:pt>
                <c:pt idx="65">
                  <c:v>0.23300000000000001</c:v>
                </c:pt>
                <c:pt idx="66">
                  <c:v>0.2</c:v>
                </c:pt>
                <c:pt idx="67">
                  <c:v>0.20700000000000007</c:v>
                </c:pt>
                <c:pt idx="68">
                  <c:v>0.28700000000000014</c:v>
                </c:pt>
                <c:pt idx="69">
                  <c:v>0.2</c:v>
                </c:pt>
                <c:pt idx="70">
                  <c:v>0.16500000000000001</c:v>
                </c:pt>
                <c:pt idx="71">
                  <c:v>0.20400000000000001</c:v>
                </c:pt>
                <c:pt idx="72">
                  <c:v>0.34300000000000008</c:v>
                </c:pt>
                <c:pt idx="73">
                  <c:v>0.26</c:v>
                </c:pt>
                <c:pt idx="74">
                  <c:v>0.21000000000000008</c:v>
                </c:pt>
                <c:pt idx="75">
                  <c:v>0.22</c:v>
                </c:pt>
                <c:pt idx="76">
                  <c:v>0.20700000000000007</c:v>
                </c:pt>
                <c:pt idx="77">
                  <c:v>0.28500000000000014</c:v>
                </c:pt>
                <c:pt idx="78">
                  <c:v>0.26500000000000001</c:v>
                </c:pt>
                <c:pt idx="79">
                  <c:v>0.22</c:v>
                </c:pt>
                <c:pt idx="80">
                  <c:v>0.223</c:v>
                </c:pt>
                <c:pt idx="81">
                  <c:v>0.23900000000000007</c:v>
                </c:pt>
                <c:pt idx="82">
                  <c:v>0.16800000000000001</c:v>
                </c:pt>
                <c:pt idx="83">
                  <c:v>0.24600000000000008</c:v>
                </c:pt>
                <c:pt idx="84">
                  <c:v>0.26800000000000002</c:v>
                </c:pt>
                <c:pt idx="85">
                  <c:v>0.252</c:v>
                </c:pt>
                <c:pt idx="86">
                  <c:v>0.39100000000000024</c:v>
                </c:pt>
                <c:pt idx="87">
                  <c:v>0.38500000000000018</c:v>
                </c:pt>
                <c:pt idx="88">
                  <c:v>0.223</c:v>
                </c:pt>
                <c:pt idx="89">
                  <c:v>0.21700000000000008</c:v>
                </c:pt>
                <c:pt idx="90">
                  <c:v>0.24300000000000008</c:v>
                </c:pt>
                <c:pt idx="91">
                  <c:v>0.43900000000000017</c:v>
                </c:pt>
                <c:pt idx="92">
                  <c:v>0.17500000000000004</c:v>
                </c:pt>
                <c:pt idx="93">
                  <c:v>0.21700000000000008</c:v>
                </c:pt>
                <c:pt idx="94">
                  <c:v>0.28500000000000014</c:v>
                </c:pt>
                <c:pt idx="95">
                  <c:v>0.18800000000000008</c:v>
                </c:pt>
                <c:pt idx="96">
                  <c:v>0.20300000000000001</c:v>
                </c:pt>
                <c:pt idx="97">
                  <c:v>0.16800000000000001</c:v>
                </c:pt>
                <c:pt idx="98">
                  <c:v>0.18800000000000008</c:v>
                </c:pt>
                <c:pt idx="99">
                  <c:v>0.21000000000000008</c:v>
                </c:pt>
                <c:pt idx="100">
                  <c:v>0.2</c:v>
                </c:pt>
                <c:pt idx="101">
                  <c:v>0.56299999999999994</c:v>
                </c:pt>
                <c:pt idx="102">
                  <c:v>0.2</c:v>
                </c:pt>
                <c:pt idx="103">
                  <c:v>0.37600000000000017</c:v>
                </c:pt>
                <c:pt idx="104">
                  <c:v>0.16300000000000001</c:v>
                </c:pt>
                <c:pt idx="105">
                  <c:v>0.16800000000000001</c:v>
                </c:pt>
                <c:pt idx="106">
                  <c:v>0.16900000000000001</c:v>
                </c:pt>
                <c:pt idx="107">
                  <c:v>0.16800000000000001</c:v>
                </c:pt>
                <c:pt idx="108">
                  <c:v>0.67000000000000048</c:v>
                </c:pt>
                <c:pt idx="109">
                  <c:v>0.21300000000000008</c:v>
                </c:pt>
                <c:pt idx="110">
                  <c:v>0.26500000000000001</c:v>
                </c:pt>
                <c:pt idx="111">
                  <c:v>0.24900000000000008</c:v>
                </c:pt>
                <c:pt idx="112">
                  <c:v>0.28100000000000008</c:v>
                </c:pt>
                <c:pt idx="113">
                  <c:v>0.31700000000000017</c:v>
                </c:pt>
                <c:pt idx="114">
                  <c:v>0.32300000000000018</c:v>
                </c:pt>
                <c:pt idx="115">
                  <c:v>0.33900000000000025</c:v>
                </c:pt>
                <c:pt idx="116">
                  <c:v>0.20700000000000007</c:v>
                </c:pt>
                <c:pt idx="117">
                  <c:v>0.20400000000000001</c:v>
                </c:pt>
                <c:pt idx="118">
                  <c:v>0.23</c:v>
                </c:pt>
                <c:pt idx="119">
                  <c:v>0.23900000000000007</c:v>
                </c:pt>
                <c:pt idx="120">
                  <c:v>0.23100000000000001</c:v>
                </c:pt>
                <c:pt idx="121">
                  <c:v>0.17800000000000007</c:v>
                </c:pt>
                <c:pt idx="122">
                  <c:v>0.22</c:v>
                </c:pt>
                <c:pt idx="123">
                  <c:v>0.23300000000000001</c:v>
                </c:pt>
                <c:pt idx="124">
                  <c:v>0.16200000000000001</c:v>
                </c:pt>
                <c:pt idx="125">
                  <c:v>0.16500000000000001</c:v>
                </c:pt>
                <c:pt idx="126">
                  <c:v>0.17800000000000007</c:v>
                </c:pt>
                <c:pt idx="127">
                  <c:v>0.191</c:v>
                </c:pt>
                <c:pt idx="128">
                  <c:v>0.17800000000000007</c:v>
                </c:pt>
                <c:pt idx="129">
                  <c:v>0.18100000000000008</c:v>
                </c:pt>
                <c:pt idx="130">
                  <c:v>0.20400000000000001</c:v>
                </c:pt>
                <c:pt idx="131">
                  <c:v>0.49800000000000016</c:v>
                </c:pt>
                <c:pt idx="132">
                  <c:v>0.24300000000000008</c:v>
                </c:pt>
                <c:pt idx="133">
                  <c:v>0.21300000000000008</c:v>
                </c:pt>
                <c:pt idx="134">
                  <c:v>0.23600000000000004</c:v>
                </c:pt>
                <c:pt idx="135">
                  <c:v>0.38800000000000018</c:v>
                </c:pt>
              </c:numCache>
            </c:numRef>
          </c:yVal>
          <c:smooth val="1"/>
          <c:extLst>
            <c:ext xmlns:c16="http://schemas.microsoft.com/office/drawing/2014/chart" uri="{C3380CC4-5D6E-409C-BE32-E72D297353CC}">
              <c16:uniqueId val="{00000000-3E0D-4C2F-ADCC-A40DDB0B2626}"/>
            </c:ext>
          </c:extLst>
        </c:ser>
        <c:ser>
          <c:idx val="1"/>
          <c:order val="1"/>
          <c:tx>
            <c:v>b (mash malted, B1)</c:v>
          </c:tx>
          <c:spPr>
            <a:ln w="19050">
              <a:solidFill>
                <a:srgbClr val="FF9900"/>
              </a:solidFill>
            </a:ln>
          </c:spPr>
          <c:marker>
            <c:symbol val="none"/>
          </c:marker>
          <c:xVal>
            <c:numRef>
              <c:f>'CO2'!$A$2:$A$137</c:f>
              <c:numCache>
                <c:formatCode>General</c:formatCode>
                <c:ptCount val="1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numCache>
            </c:numRef>
          </c:xVal>
          <c:yVal>
            <c:numRef>
              <c:f>'CO2'!$C$2:$C$137</c:f>
              <c:numCache>
                <c:formatCode>General</c:formatCode>
                <c:ptCount val="136"/>
                <c:pt idx="0">
                  <c:v>0.16500000000000001</c:v>
                </c:pt>
                <c:pt idx="1">
                  <c:v>0.16600000000000001</c:v>
                </c:pt>
                <c:pt idx="2">
                  <c:v>0.16800000000000001</c:v>
                </c:pt>
                <c:pt idx="3">
                  <c:v>0.16800000000000001</c:v>
                </c:pt>
                <c:pt idx="4">
                  <c:v>0.16800000000000001</c:v>
                </c:pt>
                <c:pt idx="5">
                  <c:v>0.16800000000000001</c:v>
                </c:pt>
                <c:pt idx="6">
                  <c:v>0.16800000000000001</c:v>
                </c:pt>
                <c:pt idx="7">
                  <c:v>0.16800000000000001</c:v>
                </c:pt>
                <c:pt idx="8">
                  <c:v>0.16800000000000001</c:v>
                </c:pt>
                <c:pt idx="9">
                  <c:v>0.16800000000000001</c:v>
                </c:pt>
                <c:pt idx="10">
                  <c:v>0.16800000000000001</c:v>
                </c:pt>
                <c:pt idx="11">
                  <c:v>0.16800000000000001</c:v>
                </c:pt>
                <c:pt idx="12">
                  <c:v>0.16500000000000001</c:v>
                </c:pt>
                <c:pt idx="13">
                  <c:v>0.16500000000000001</c:v>
                </c:pt>
                <c:pt idx="14">
                  <c:v>0.15800000000000008</c:v>
                </c:pt>
                <c:pt idx="15">
                  <c:v>0.16500000000000001</c:v>
                </c:pt>
                <c:pt idx="16">
                  <c:v>0.16500000000000001</c:v>
                </c:pt>
                <c:pt idx="17">
                  <c:v>0.16200000000000001</c:v>
                </c:pt>
                <c:pt idx="18">
                  <c:v>0.18400000000000008</c:v>
                </c:pt>
                <c:pt idx="19">
                  <c:v>0.18100000000000008</c:v>
                </c:pt>
                <c:pt idx="20">
                  <c:v>0.17500000000000004</c:v>
                </c:pt>
                <c:pt idx="21">
                  <c:v>0.191</c:v>
                </c:pt>
                <c:pt idx="22">
                  <c:v>0.17100000000000001</c:v>
                </c:pt>
                <c:pt idx="23">
                  <c:v>0.16500000000000001</c:v>
                </c:pt>
                <c:pt idx="24">
                  <c:v>0.16800000000000001</c:v>
                </c:pt>
                <c:pt idx="25">
                  <c:v>0.26500000000000001</c:v>
                </c:pt>
                <c:pt idx="26">
                  <c:v>0.16500000000000001</c:v>
                </c:pt>
                <c:pt idx="27">
                  <c:v>0.29800000000000021</c:v>
                </c:pt>
                <c:pt idx="28">
                  <c:v>0.255</c:v>
                </c:pt>
                <c:pt idx="29">
                  <c:v>0.37800000000000017</c:v>
                </c:pt>
                <c:pt idx="30">
                  <c:v>1.06</c:v>
                </c:pt>
                <c:pt idx="31">
                  <c:v>5.1199999999999974</c:v>
                </c:pt>
                <c:pt idx="32">
                  <c:v>7.5</c:v>
                </c:pt>
                <c:pt idx="33">
                  <c:v>10.28</c:v>
                </c:pt>
                <c:pt idx="34">
                  <c:v>10.77</c:v>
                </c:pt>
                <c:pt idx="35">
                  <c:v>10.77</c:v>
                </c:pt>
                <c:pt idx="36">
                  <c:v>10.77</c:v>
                </c:pt>
                <c:pt idx="37">
                  <c:v>10.77</c:v>
                </c:pt>
                <c:pt idx="38">
                  <c:v>10.77</c:v>
                </c:pt>
                <c:pt idx="39">
                  <c:v>10.77</c:v>
                </c:pt>
                <c:pt idx="40">
                  <c:v>10.77</c:v>
                </c:pt>
                <c:pt idx="41">
                  <c:v>10.77</c:v>
                </c:pt>
                <c:pt idx="42">
                  <c:v>10.77</c:v>
                </c:pt>
                <c:pt idx="43">
                  <c:v>10.43</c:v>
                </c:pt>
                <c:pt idx="44">
                  <c:v>10.77</c:v>
                </c:pt>
                <c:pt idx="45">
                  <c:v>10.77</c:v>
                </c:pt>
                <c:pt idx="46">
                  <c:v>0.85000000000000031</c:v>
                </c:pt>
                <c:pt idx="47">
                  <c:v>1.45</c:v>
                </c:pt>
                <c:pt idx="48">
                  <c:v>0.41500000000000015</c:v>
                </c:pt>
                <c:pt idx="49">
                  <c:v>0.56899999999999995</c:v>
                </c:pt>
                <c:pt idx="50">
                  <c:v>0.65500000000000036</c:v>
                </c:pt>
                <c:pt idx="51">
                  <c:v>0.42000000000000015</c:v>
                </c:pt>
                <c:pt idx="52">
                  <c:v>0.28500000000000014</c:v>
                </c:pt>
                <c:pt idx="53">
                  <c:v>1.1100000000000001</c:v>
                </c:pt>
                <c:pt idx="54">
                  <c:v>0.57600000000000029</c:v>
                </c:pt>
                <c:pt idx="55">
                  <c:v>0.24900000000000008</c:v>
                </c:pt>
                <c:pt idx="56">
                  <c:v>0.32100000000000017</c:v>
                </c:pt>
                <c:pt idx="57">
                  <c:v>0.23300000000000001</c:v>
                </c:pt>
                <c:pt idx="58">
                  <c:v>0.21000000000000008</c:v>
                </c:pt>
                <c:pt idx="59">
                  <c:v>0.17800000000000007</c:v>
                </c:pt>
                <c:pt idx="60">
                  <c:v>0.26800000000000002</c:v>
                </c:pt>
                <c:pt idx="61">
                  <c:v>0.17100000000000001</c:v>
                </c:pt>
                <c:pt idx="62">
                  <c:v>0.223</c:v>
                </c:pt>
                <c:pt idx="63">
                  <c:v>0.20700000000000007</c:v>
                </c:pt>
                <c:pt idx="64">
                  <c:v>0.17100000000000001</c:v>
                </c:pt>
                <c:pt idx="65">
                  <c:v>0.25900000000000001</c:v>
                </c:pt>
                <c:pt idx="66">
                  <c:v>0.18800000000000008</c:v>
                </c:pt>
                <c:pt idx="67">
                  <c:v>0.32300000000000018</c:v>
                </c:pt>
                <c:pt idx="68">
                  <c:v>0.223</c:v>
                </c:pt>
                <c:pt idx="69">
                  <c:v>0.20400000000000001</c:v>
                </c:pt>
                <c:pt idx="70">
                  <c:v>0.22</c:v>
                </c:pt>
                <c:pt idx="71">
                  <c:v>0.18800000000000008</c:v>
                </c:pt>
                <c:pt idx="72">
                  <c:v>0.16500000000000001</c:v>
                </c:pt>
                <c:pt idx="73">
                  <c:v>0.20700000000000007</c:v>
                </c:pt>
                <c:pt idx="74">
                  <c:v>0.16800000000000001</c:v>
                </c:pt>
                <c:pt idx="75">
                  <c:v>0.34700000000000014</c:v>
                </c:pt>
                <c:pt idx="76">
                  <c:v>0.16200000000000001</c:v>
                </c:pt>
                <c:pt idx="77">
                  <c:v>0.19700000000000001</c:v>
                </c:pt>
                <c:pt idx="78">
                  <c:v>0.16500000000000001</c:v>
                </c:pt>
                <c:pt idx="79">
                  <c:v>0.16200000000000001</c:v>
                </c:pt>
              </c:numCache>
            </c:numRef>
          </c:yVal>
          <c:smooth val="1"/>
          <c:extLst>
            <c:ext xmlns:c16="http://schemas.microsoft.com/office/drawing/2014/chart" uri="{C3380CC4-5D6E-409C-BE32-E72D297353CC}">
              <c16:uniqueId val="{00000001-3E0D-4C2F-ADCC-A40DDB0B2626}"/>
            </c:ext>
          </c:extLst>
        </c:ser>
        <c:dLbls>
          <c:showLegendKey val="0"/>
          <c:showVal val="0"/>
          <c:showCatName val="0"/>
          <c:showSerName val="0"/>
          <c:showPercent val="0"/>
          <c:showBubbleSize val="0"/>
        </c:dLbls>
        <c:axId val="106065920"/>
        <c:axId val="111910912"/>
      </c:scatterChart>
      <c:valAx>
        <c:axId val="106065920"/>
        <c:scaling>
          <c:orientation val="minMax"/>
          <c:max val="140"/>
          <c:min val="0"/>
        </c:scaling>
        <c:delete val="0"/>
        <c:axPos val="b"/>
        <c:title>
          <c:tx>
            <c:rich>
              <a:bodyPr/>
              <a:lstStyle/>
              <a:p>
                <a:pPr>
                  <a:defRPr/>
                </a:pPr>
                <a:r>
                  <a:rPr lang="en-US"/>
                  <a:t>Time, [h]</a:t>
                </a:r>
              </a:p>
            </c:rich>
          </c:tx>
          <c:overlay val="0"/>
        </c:title>
        <c:numFmt formatCode="General" sourceLinked="1"/>
        <c:majorTickMark val="none"/>
        <c:minorTickMark val="none"/>
        <c:tickLblPos val="nextTo"/>
        <c:txPr>
          <a:bodyPr/>
          <a:lstStyle/>
          <a:p>
            <a:pPr>
              <a:defRPr sz="800"/>
            </a:pPr>
            <a:endParaRPr lang="en-US"/>
          </a:p>
        </c:txPr>
        <c:crossAx val="111910912"/>
        <c:crosses val="autoZero"/>
        <c:crossBetween val="midCat"/>
      </c:valAx>
      <c:valAx>
        <c:axId val="111910912"/>
        <c:scaling>
          <c:orientation val="minMax"/>
          <c:max val="11"/>
          <c:min val="0"/>
        </c:scaling>
        <c:delete val="0"/>
        <c:axPos val="l"/>
        <c:majorGridlines/>
        <c:title>
          <c:tx>
            <c:rich>
              <a:bodyPr/>
              <a:lstStyle/>
              <a:p>
                <a:pPr>
                  <a:defRPr sz="1000"/>
                </a:pPr>
                <a:r>
                  <a:rPr lang="en-US" sz="1000" b="1" i="0" baseline="0"/>
                  <a:t>CO</a:t>
                </a:r>
                <a:r>
                  <a:rPr lang="en-US" sz="1000" b="1" i="0" baseline="-25000"/>
                  <a:t>2</a:t>
                </a:r>
                <a:r>
                  <a:rPr lang="en-US" sz="1000" b="1" i="0" baseline="0"/>
                  <a:t> released concentration, [%] </a:t>
                </a:r>
                <a:endParaRPr lang="en-US" sz="1000"/>
              </a:p>
            </c:rich>
          </c:tx>
          <c:layout>
            <c:manualLayout>
              <c:xMode val="edge"/>
              <c:yMode val="edge"/>
              <c:x val="2.7777777777777877E-2"/>
              <c:y val="6.2824074074074074E-2"/>
            </c:manualLayout>
          </c:layout>
          <c:overlay val="0"/>
        </c:title>
        <c:numFmt formatCode="General" sourceLinked="1"/>
        <c:majorTickMark val="none"/>
        <c:minorTickMark val="none"/>
        <c:tickLblPos val="nextTo"/>
        <c:txPr>
          <a:bodyPr/>
          <a:lstStyle/>
          <a:p>
            <a:pPr>
              <a:defRPr sz="800"/>
            </a:pPr>
            <a:endParaRPr lang="en-US"/>
          </a:p>
        </c:txPr>
        <c:crossAx val="106065920"/>
        <c:crosses val="autoZero"/>
        <c:crossBetween val="midCat"/>
      </c:valAx>
    </c:plotArea>
    <c:legend>
      <c:legendPos val="b"/>
      <c:overlay val="0"/>
      <c:txPr>
        <a:bodyPr/>
        <a:lstStyle/>
        <a:p>
          <a:pPr>
            <a:defRPr b="1"/>
          </a:pPr>
          <a:endParaRPr lang="en-US"/>
        </a:p>
      </c:txPr>
    </c:legend>
    <c:plotVisOnly val="1"/>
    <c:dispBlanksAs val="gap"/>
    <c:showDLblsOverMax val="0"/>
  </c:chart>
  <c:spPr>
    <a:ln w="12700">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c (grape must)</c:v>
          </c:tx>
          <c:spPr>
            <a:ln w="19050">
              <a:solidFill>
                <a:srgbClr val="00B050"/>
              </a:solidFill>
            </a:ln>
          </c:spPr>
          <c:marker>
            <c:symbol val="none"/>
          </c:marker>
          <c:xVal>
            <c:numRef>
              <c:f>'CO2'!$A$2:$A$168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'CO2'!$D$2:$D$168</c:f>
              <c:numCache>
                <c:formatCode>General</c:formatCode>
                <c:ptCount val="167"/>
                <c:pt idx="0">
                  <c:v>0.53</c:v>
                </c:pt>
                <c:pt idx="1">
                  <c:v>0.53</c:v>
                </c:pt>
                <c:pt idx="2">
                  <c:v>0.57800000000000029</c:v>
                </c:pt>
                <c:pt idx="3">
                  <c:v>0.61100000000000032</c:v>
                </c:pt>
                <c:pt idx="4">
                  <c:v>0.7080000000000003</c:v>
                </c:pt>
                <c:pt idx="5">
                  <c:v>0.60100000000000031</c:v>
                </c:pt>
                <c:pt idx="6">
                  <c:v>0.63700000000000034</c:v>
                </c:pt>
                <c:pt idx="7">
                  <c:v>0.79900000000000004</c:v>
                </c:pt>
                <c:pt idx="8">
                  <c:v>0.80500000000000005</c:v>
                </c:pt>
                <c:pt idx="9">
                  <c:v>0.61400000000000032</c:v>
                </c:pt>
                <c:pt idx="10">
                  <c:v>0.64700000000000035</c:v>
                </c:pt>
                <c:pt idx="11">
                  <c:v>0.83100000000000029</c:v>
                </c:pt>
                <c:pt idx="12">
                  <c:v>1.26</c:v>
                </c:pt>
                <c:pt idx="13">
                  <c:v>2.08</c:v>
                </c:pt>
                <c:pt idx="14">
                  <c:v>3.4899999999999998</c:v>
                </c:pt>
                <c:pt idx="15">
                  <c:v>5.99</c:v>
                </c:pt>
                <c:pt idx="16">
                  <c:v>6.46</c:v>
                </c:pt>
                <c:pt idx="17">
                  <c:v>7.8439999999999985</c:v>
                </c:pt>
                <c:pt idx="18">
                  <c:v>10.77</c:v>
                </c:pt>
                <c:pt idx="19">
                  <c:v>10.77</c:v>
                </c:pt>
                <c:pt idx="20">
                  <c:v>10.77</c:v>
                </c:pt>
                <c:pt idx="21">
                  <c:v>10.77</c:v>
                </c:pt>
                <c:pt idx="22">
                  <c:v>10.77</c:v>
                </c:pt>
                <c:pt idx="23">
                  <c:v>10.77</c:v>
                </c:pt>
                <c:pt idx="24">
                  <c:v>10.77</c:v>
                </c:pt>
                <c:pt idx="25">
                  <c:v>10.77</c:v>
                </c:pt>
                <c:pt idx="26">
                  <c:v>10.77</c:v>
                </c:pt>
                <c:pt idx="27">
                  <c:v>10.77</c:v>
                </c:pt>
                <c:pt idx="28">
                  <c:v>10.77</c:v>
                </c:pt>
                <c:pt idx="29">
                  <c:v>10.77</c:v>
                </c:pt>
                <c:pt idx="30">
                  <c:v>10.77</c:v>
                </c:pt>
                <c:pt idx="31">
                  <c:v>10.77</c:v>
                </c:pt>
                <c:pt idx="32">
                  <c:v>10.77</c:v>
                </c:pt>
                <c:pt idx="33">
                  <c:v>10.77</c:v>
                </c:pt>
                <c:pt idx="34">
                  <c:v>10.77</c:v>
                </c:pt>
                <c:pt idx="35">
                  <c:v>10.77</c:v>
                </c:pt>
                <c:pt idx="36">
                  <c:v>10.77</c:v>
                </c:pt>
                <c:pt idx="37">
                  <c:v>10.77</c:v>
                </c:pt>
                <c:pt idx="38">
                  <c:v>10.77</c:v>
                </c:pt>
                <c:pt idx="39">
                  <c:v>10.77</c:v>
                </c:pt>
                <c:pt idx="40">
                  <c:v>10.77</c:v>
                </c:pt>
                <c:pt idx="41">
                  <c:v>10.77</c:v>
                </c:pt>
                <c:pt idx="42">
                  <c:v>10.77</c:v>
                </c:pt>
                <c:pt idx="43">
                  <c:v>10.77</c:v>
                </c:pt>
                <c:pt idx="44">
                  <c:v>10.77</c:v>
                </c:pt>
                <c:pt idx="45">
                  <c:v>10.77</c:v>
                </c:pt>
                <c:pt idx="46">
                  <c:v>10.77</c:v>
                </c:pt>
                <c:pt idx="47">
                  <c:v>10.77</c:v>
                </c:pt>
                <c:pt idx="48">
                  <c:v>10.77</c:v>
                </c:pt>
                <c:pt idx="49">
                  <c:v>10.77</c:v>
                </c:pt>
                <c:pt idx="50">
                  <c:v>10.77</c:v>
                </c:pt>
                <c:pt idx="51">
                  <c:v>10.77</c:v>
                </c:pt>
                <c:pt idx="52">
                  <c:v>10.77</c:v>
                </c:pt>
                <c:pt idx="53">
                  <c:v>10.77</c:v>
                </c:pt>
                <c:pt idx="54">
                  <c:v>10.77</c:v>
                </c:pt>
                <c:pt idx="55">
                  <c:v>10.77</c:v>
                </c:pt>
                <c:pt idx="56">
                  <c:v>10.77</c:v>
                </c:pt>
                <c:pt idx="57">
                  <c:v>10.77</c:v>
                </c:pt>
                <c:pt idx="58">
                  <c:v>10.77</c:v>
                </c:pt>
                <c:pt idx="59">
                  <c:v>10.77</c:v>
                </c:pt>
                <c:pt idx="60">
                  <c:v>10.77</c:v>
                </c:pt>
                <c:pt idx="61">
                  <c:v>10.77</c:v>
                </c:pt>
                <c:pt idx="62">
                  <c:v>10.77</c:v>
                </c:pt>
                <c:pt idx="63">
                  <c:v>10.77</c:v>
                </c:pt>
                <c:pt idx="64">
                  <c:v>10.77</c:v>
                </c:pt>
                <c:pt idx="65">
                  <c:v>10.77</c:v>
                </c:pt>
                <c:pt idx="66">
                  <c:v>10.77</c:v>
                </c:pt>
                <c:pt idx="67">
                  <c:v>10.77</c:v>
                </c:pt>
                <c:pt idx="68">
                  <c:v>10.77</c:v>
                </c:pt>
                <c:pt idx="69">
                  <c:v>10.77</c:v>
                </c:pt>
                <c:pt idx="70">
                  <c:v>10.77</c:v>
                </c:pt>
                <c:pt idx="71">
                  <c:v>10.77</c:v>
                </c:pt>
                <c:pt idx="72">
                  <c:v>10.77</c:v>
                </c:pt>
                <c:pt idx="73">
                  <c:v>10.77</c:v>
                </c:pt>
                <c:pt idx="74">
                  <c:v>10.77</c:v>
                </c:pt>
                <c:pt idx="75">
                  <c:v>10.77</c:v>
                </c:pt>
                <c:pt idx="76">
                  <c:v>10.77</c:v>
                </c:pt>
                <c:pt idx="77">
                  <c:v>10.77</c:v>
                </c:pt>
                <c:pt idx="78">
                  <c:v>10.77</c:v>
                </c:pt>
                <c:pt idx="79">
                  <c:v>10.77</c:v>
                </c:pt>
                <c:pt idx="80">
                  <c:v>10.77</c:v>
                </c:pt>
                <c:pt idx="81">
                  <c:v>10.77</c:v>
                </c:pt>
                <c:pt idx="82">
                  <c:v>10.77</c:v>
                </c:pt>
                <c:pt idx="83">
                  <c:v>10.77</c:v>
                </c:pt>
                <c:pt idx="84">
                  <c:v>10.77</c:v>
                </c:pt>
                <c:pt idx="85">
                  <c:v>10.77</c:v>
                </c:pt>
                <c:pt idx="86">
                  <c:v>10.77</c:v>
                </c:pt>
                <c:pt idx="87">
                  <c:v>10.77</c:v>
                </c:pt>
                <c:pt idx="88">
                  <c:v>10.77</c:v>
                </c:pt>
                <c:pt idx="89">
                  <c:v>10.77</c:v>
                </c:pt>
                <c:pt idx="90">
                  <c:v>10.77</c:v>
                </c:pt>
                <c:pt idx="91">
                  <c:v>10.77</c:v>
                </c:pt>
                <c:pt idx="92">
                  <c:v>10.77</c:v>
                </c:pt>
                <c:pt idx="93">
                  <c:v>10.77</c:v>
                </c:pt>
                <c:pt idx="94">
                  <c:v>10.77</c:v>
                </c:pt>
                <c:pt idx="95">
                  <c:v>10.77</c:v>
                </c:pt>
                <c:pt idx="96">
                  <c:v>10.77</c:v>
                </c:pt>
                <c:pt idx="97">
                  <c:v>10.77</c:v>
                </c:pt>
                <c:pt idx="98">
                  <c:v>10.77</c:v>
                </c:pt>
                <c:pt idx="99">
                  <c:v>10.77</c:v>
                </c:pt>
                <c:pt idx="100">
                  <c:v>10.77</c:v>
                </c:pt>
                <c:pt idx="101">
                  <c:v>10.77</c:v>
                </c:pt>
                <c:pt idx="102">
                  <c:v>10.77</c:v>
                </c:pt>
                <c:pt idx="103">
                  <c:v>10.77</c:v>
                </c:pt>
                <c:pt idx="104">
                  <c:v>10.77</c:v>
                </c:pt>
                <c:pt idx="105">
                  <c:v>10.77</c:v>
                </c:pt>
                <c:pt idx="106">
                  <c:v>10.77</c:v>
                </c:pt>
                <c:pt idx="107">
                  <c:v>10.77</c:v>
                </c:pt>
                <c:pt idx="108">
                  <c:v>10.77</c:v>
                </c:pt>
                <c:pt idx="109">
                  <c:v>10.77</c:v>
                </c:pt>
                <c:pt idx="110">
                  <c:v>10.77</c:v>
                </c:pt>
                <c:pt idx="111">
                  <c:v>10.77</c:v>
                </c:pt>
                <c:pt idx="112">
                  <c:v>10.77</c:v>
                </c:pt>
                <c:pt idx="113">
                  <c:v>10.77</c:v>
                </c:pt>
                <c:pt idx="114">
                  <c:v>10.77</c:v>
                </c:pt>
                <c:pt idx="115">
                  <c:v>10.77</c:v>
                </c:pt>
                <c:pt idx="116">
                  <c:v>10.77</c:v>
                </c:pt>
                <c:pt idx="117">
                  <c:v>10.77</c:v>
                </c:pt>
                <c:pt idx="118">
                  <c:v>10.77</c:v>
                </c:pt>
                <c:pt idx="119">
                  <c:v>10.77</c:v>
                </c:pt>
                <c:pt idx="120">
                  <c:v>10.77</c:v>
                </c:pt>
                <c:pt idx="121">
                  <c:v>10.77</c:v>
                </c:pt>
                <c:pt idx="122">
                  <c:v>10.77</c:v>
                </c:pt>
                <c:pt idx="123">
                  <c:v>10.77</c:v>
                </c:pt>
                <c:pt idx="124">
                  <c:v>10.77</c:v>
                </c:pt>
                <c:pt idx="125">
                  <c:v>10.77</c:v>
                </c:pt>
                <c:pt idx="126">
                  <c:v>10.77</c:v>
                </c:pt>
                <c:pt idx="127">
                  <c:v>10.77</c:v>
                </c:pt>
                <c:pt idx="128">
                  <c:v>10.77</c:v>
                </c:pt>
                <c:pt idx="129">
                  <c:v>10.77</c:v>
                </c:pt>
                <c:pt idx="130">
                  <c:v>10.77</c:v>
                </c:pt>
                <c:pt idx="131">
                  <c:v>10.77</c:v>
                </c:pt>
                <c:pt idx="132">
                  <c:v>10.77</c:v>
                </c:pt>
                <c:pt idx="133">
                  <c:v>10.77</c:v>
                </c:pt>
                <c:pt idx="134">
                  <c:v>10.77</c:v>
                </c:pt>
                <c:pt idx="135">
                  <c:v>10.77</c:v>
                </c:pt>
                <c:pt idx="136">
                  <c:v>10.77</c:v>
                </c:pt>
                <c:pt idx="137">
                  <c:v>10.77</c:v>
                </c:pt>
                <c:pt idx="138">
                  <c:v>10.77</c:v>
                </c:pt>
                <c:pt idx="139">
                  <c:v>10.77</c:v>
                </c:pt>
                <c:pt idx="140">
                  <c:v>10.77</c:v>
                </c:pt>
                <c:pt idx="141">
                  <c:v>10.77</c:v>
                </c:pt>
                <c:pt idx="142">
                  <c:v>10.77</c:v>
                </c:pt>
                <c:pt idx="143">
                  <c:v>10.75</c:v>
                </c:pt>
                <c:pt idx="144">
                  <c:v>10.77</c:v>
                </c:pt>
                <c:pt idx="145">
                  <c:v>10.77</c:v>
                </c:pt>
                <c:pt idx="146">
                  <c:v>10.77</c:v>
                </c:pt>
                <c:pt idx="147">
                  <c:v>10.739999999999998</c:v>
                </c:pt>
                <c:pt idx="148">
                  <c:v>10.77</c:v>
                </c:pt>
                <c:pt idx="149">
                  <c:v>10.77</c:v>
                </c:pt>
                <c:pt idx="150">
                  <c:v>10.77</c:v>
                </c:pt>
                <c:pt idx="151">
                  <c:v>10.77</c:v>
                </c:pt>
                <c:pt idx="152">
                  <c:v>10.639999999999999</c:v>
                </c:pt>
                <c:pt idx="153">
                  <c:v>10.75</c:v>
                </c:pt>
                <c:pt idx="154">
                  <c:v>10.77</c:v>
                </c:pt>
                <c:pt idx="155">
                  <c:v>10.75</c:v>
                </c:pt>
                <c:pt idx="156">
                  <c:v>10.76</c:v>
                </c:pt>
                <c:pt idx="157">
                  <c:v>10.709999999999999</c:v>
                </c:pt>
                <c:pt idx="158">
                  <c:v>10.77</c:v>
                </c:pt>
                <c:pt idx="159">
                  <c:v>10.77</c:v>
                </c:pt>
                <c:pt idx="160">
                  <c:v>10.58</c:v>
                </c:pt>
                <c:pt idx="161">
                  <c:v>1.9700000000000006</c:v>
                </c:pt>
                <c:pt idx="162">
                  <c:v>1.49</c:v>
                </c:pt>
                <c:pt idx="163">
                  <c:v>1.76</c:v>
                </c:pt>
                <c:pt idx="164">
                  <c:v>1.3</c:v>
                </c:pt>
                <c:pt idx="165">
                  <c:v>1.33</c:v>
                </c:pt>
                <c:pt idx="166">
                  <c:v>1.2</c:v>
                </c:pt>
              </c:numCache>
            </c:numRef>
          </c:yVal>
          <c:smooth val="1"/>
          <c:extLst>
            <c:ext xmlns:c16="http://schemas.microsoft.com/office/drawing/2014/chart" uri="{C3380CC4-5D6E-409C-BE32-E72D297353CC}">
              <c16:uniqueId val="{00000000-77D8-42D0-938F-E66F5E8F61E7}"/>
            </c:ext>
          </c:extLst>
        </c:ser>
        <c:ser>
          <c:idx val="1"/>
          <c:order val="1"/>
          <c:tx>
            <c:v>d (grape must, B1)</c:v>
          </c:tx>
          <c:spPr>
            <a:ln w="19050">
              <a:solidFill>
                <a:srgbClr val="990033"/>
              </a:solidFill>
            </a:ln>
          </c:spPr>
          <c:marker>
            <c:symbol val="none"/>
          </c:marker>
          <c:xVal>
            <c:numRef>
              <c:f>'CO2'!$A$2:$A$168</c:f>
              <c:numCache>
                <c:formatCode>General</c:formatCode>
                <c:ptCount val="16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numCache>
            </c:numRef>
          </c:xVal>
          <c:yVal>
            <c:numRef>
              <c:f>'CO2'!$E$2:$E$168</c:f>
              <c:numCache>
                <c:formatCode>General</c:formatCode>
                <c:ptCount val="167"/>
                <c:pt idx="0">
                  <c:v>0.16</c:v>
                </c:pt>
                <c:pt idx="1">
                  <c:v>0.92</c:v>
                </c:pt>
                <c:pt idx="2">
                  <c:v>1.6700000000000006</c:v>
                </c:pt>
                <c:pt idx="3">
                  <c:v>3.7800000000000002</c:v>
                </c:pt>
                <c:pt idx="4">
                  <c:v>5.52</c:v>
                </c:pt>
                <c:pt idx="5">
                  <c:v>8.9</c:v>
                </c:pt>
                <c:pt idx="6">
                  <c:v>10.76</c:v>
                </c:pt>
                <c:pt idx="7">
                  <c:v>10.76</c:v>
                </c:pt>
                <c:pt idx="8">
                  <c:v>10.76</c:v>
                </c:pt>
                <c:pt idx="9">
                  <c:v>10.76</c:v>
                </c:pt>
                <c:pt idx="10">
                  <c:v>10.76</c:v>
                </c:pt>
                <c:pt idx="11">
                  <c:v>10.76</c:v>
                </c:pt>
                <c:pt idx="12">
                  <c:v>10.76</c:v>
                </c:pt>
                <c:pt idx="13">
                  <c:v>10.76</c:v>
                </c:pt>
                <c:pt idx="14">
                  <c:v>10.76</c:v>
                </c:pt>
                <c:pt idx="15">
                  <c:v>10.76</c:v>
                </c:pt>
                <c:pt idx="16">
                  <c:v>10.76</c:v>
                </c:pt>
                <c:pt idx="17">
                  <c:v>10.76</c:v>
                </c:pt>
                <c:pt idx="18">
                  <c:v>10.76</c:v>
                </c:pt>
                <c:pt idx="19">
                  <c:v>10.76</c:v>
                </c:pt>
                <c:pt idx="20">
                  <c:v>10.76</c:v>
                </c:pt>
                <c:pt idx="21">
                  <c:v>10.76</c:v>
                </c:pt>
                <c:pt idx="22">
                  <c:v>10.76</c:v>
                </c:pt>
                <c:pt idx="23">
                  <c:v>10.76</c:v>
                </c:pt>
                <c:pt idx="24">
                  <c:v>10.76</c:v>
                </c:pt>
                <c:pt idx="25">
                  <c:v>10.76</c:v>
                </c:pt>
                <c:pt idx="26">
                  <c:v>10.76</c:v>
                </c:pt>
                <c:pt idx="27">
                  <c:v>10.76</c:v>
                </c:pt>
                <c:pt idx="28">
                  <c:v>10.76</c:v>
                </c:pt>
                <c:pt idx="29">
                  <c:v>10.76</c:v>
                </c:pt>
                <c:pt idx="30">
                  <c:v>10.76</c:v>
                </c:pt>
                <c:pt idx="31">
                  <c:v>10.77</c:v>
                </c:pt>
                <c:pt idx="32">
                  <c:v>10.77</c:v>
                </c:pt>
                <c:pt idx="33">
                  <c:v>10.77</c:v>
                </c:pt>
                <c:pt idx="34">
                  <c:v>10.77</c:v>
                </c:pt>
                <c:pt idx="35">
                  <c:v>10.77</c:v>
                </c:pt>
                <c:pt idx="36">
                  <c:v>10.77</c:v>
                </c:pt>
                <c:pt idx="37">
                  <c:v>10.77</c:v>
                </c:pt>
                <c:pt idx="38">
                  <c:v>10.77</c:v>
                </c:pt>
                <c:pt idx="39">
                  <c:v>10.77</c:v>
                </c:pt>
                <c:pt idx="40">
                  <c:v>10.77</c:v>
                </c:pt>
                <c:pt idx="41">
                  <c:v>10.77</c:v>
                </c:pt>
                <c:pt idx="42">
                  <c:v>10.77</c:v>
                </c:pt>
                <c:pt idx="43">
                  <c:v>10.77</c:v>
                </c:pt>
                <c:pt idx="44">
                  <c:v>10.77</c:v>
                </c:pt>
                <c:pt idx="45">
                  <c:v>10.77</c:v>
                </c:pt>
                <c:pt idx="46">
                  <c:v>10.77</c:v>
                </c:pt>
                <c:pt idx="47">
                  <c:v>10.77</c:v>
                </c:pt>
                <c:pt idx="48">
                  <c:v>10.77</c:v>
                </c:pt>
                <c:pt idx="49">
                  <c:v>10.77</c:v>
                </c:pt>
                <c:pt idx="50">
                  <c:v>10.77</c:v>
                </c:pt>
                <c:pt idx="51">
                  <c:v>10.77</c:v>
                </c:pt>
                <c:pt idx="52">
                  <c:v>10.77</c:v>
                </c:pt>
                <c:pt idx="53">
                  <c:v>10.77</c:v>
                </c:pt>
                <c:pt idx="54">
                  <c:v>10.77</c:v>
                </c:pt>
                <c:pt idx="55">
                  <c:v>10.77</c:v>
                </c:pt>
                <c:pt idx="56">
                  <c:v>10.77</c:v>
                </c:pt>
                <c:pt idx="57">
                  <c:v>10.77</c:v>
                </c:pt>
                <c:pt idx="58">
                  <c:v>10.77</c:v>
                </c:pt>
                <c:pt idx="59">
                  <c:v>10.77</c:v>
                </c:pt>
                <c:pt idx="60">
                  <c:v>10.77</c:v>
                </c:pt>
                <c:pt idx="61">
                  <c:v>10.77</c:v>
                </c:pt>
                <c:pt idx="62">
                  <c:v>10.77</c:v>
                </c:pt>
                <c:pt idx="63">
                  <c:v>10.77</c:v>
                </c:pt>
                <c:pt idx="64">
                  <c:v>10.77</c:v>
                </c:pt>
                <c:pt idx="65">
                  <c:v>10.77</c:v>
                </c:pt>
                <c:pt idx="66">
                  <c:v>10.77</c:v>
                </c:pt>
                <c:pt idx="67">
                  <c:v>10.77</c:v>
                </c:pt>
                <c:pt idx="68">
                  <c:v>10.77</c:v>
                </c:pt>
                <c:pt idx="69">
                  <c:v>10.77</c:v>
                </c:pt>
                <c:pt idx="70">
                  <c:v>10.77</c:v>
                </c:pt>
                <c:pt idx="71">
                  <c:v>10.77</c:v>
                </c:pt>
                <c:pt idx="72">
                  <c:v>10.77</c:v>
                </c:pt>
                <c:pt idx="73">
                  <c:v>10.77</c:v>
                </c:pt>
                <c:pt idx="74">
                  <c:v>10.77</c:v>
                </c:pt>
                <c:pt idx="75">
                  <c:v>10.77</c:v>
                </c:pt>
                <c:pt idx="76">
                  <c:v>10.77</c:v>
                </c:pt>
                <c:pt idx="77">
                  <c:v>10.77</c:v>
                </c:pt>
                <c:pt idx="78">
                  <c:v>10.77</c:v>
                </c:pt>
                <c:pt idx="79">
                  <c:v>10.77</c:v>
                </c:pt>
                <c:pt idx="80">
                  <c:v>10.77</c:v>
                </c:pt>
                <c:pt idx="81">
                  <c:v>10.77</c:v>
                </c:pt>
                <c:pt idx="82">
                  <c:v>10.77</c:v>
                </c:pt>
                <c:pt idx="83">
                  <c:v>10.77</c:v>
                </c:pt>
                <c:pt idx="84">
                  <c:v>10.77</c:v>
                </c:pt>
                <c:pt idx="85">
                  <c:v>10.77</c:v>
                </c:pt>
                <c:pt idx="86">
                  <c:v>10.77</c:v>
                </c:pt>
                <c:pt idx="87">
                  <c:v>10.77</c:v>
                </c:pt>
                <c:pt idx="88">
                  <c:v>10.77</c:v>
                </c:pt>
                <c:pt idx="89">
                  <c:v>10.77</c:v>
                </c:pt>
                <c:pt idx="90">
                  <c:v>10.77</c:v>
                </c:pt>
                <c:pt idx="91">
                  <c:v>10.77</c:v>
                </c:pt>
                <c:pt idx="92">
                  <c:v>10.77</c:v>
                </c:pt>
                <c:pt idx="93">
                  <c:v>10.77</c:v>
                </c:pt>
                <c:pt idx="94">
                  <c:v>10.77</c:v>
                </c:pt>
                <c:pt idx="95">
                  <c:v>10.77</c:v>
                </c:pt>
                <c:pt idx="96">
                  <c:v>10.77</c:v>
                </c:pt>
                <c:pt idx="97">
                  <c:v>10.77</c:v>
                </c:pt>
                <c:pt idx="98">
                  <c:v>10.77</c:v>
                </c:pt>
                <c:pt idx="99">
                  <c:v>10.77</c:v>
                </c:pt>
                <c:pt idx="100">
                  <c:v>10.77</c:v>
                </c:pt>
                <c:pt idx="101">
                  <c:v>10.77</c:v>
                </c:pt>
                <c:pt idx="102">
                  <c:v>10.77</c:v>
                </c:pt>
                <c:pt idx="103">
                  <c:v>10.77</c:v>
                </c:pt>
                <c:pt idx="104">
                  <c:v>10.77</c:v>
                </c:pt>
                <c:pt idx="105">
                  <c:v>10.77</c:v>
                </c:pt>
                <c:pt idx="106">
                  <c:v>10.77</c:v>
                </c:pt>
                <c:pt idx="107">
                  <c:v>10.77</c:v>
                </c:pt>
                <c:pt idx="108">
                  <c:v>10.77</c:v>
                </c:pt>
                <c:pt idx="109">
                  <c:v>10.77</c:v>
                </c:pt>
                <c:pt idx="110">
                  <c:v>9.5400000000000009</c:v>
                </c:pt>
                <c:pt idx="111">
                  <c:v>8.77</c:v>
                </c:pt>
                <c:pt idx="112">
                  <c:v>8.31</c:v>
                </c:pt>
                <c:pt idx="113">
                  <c:v>5.75</c:v>
                </c:pt>
                <c:pt idx="114">
                  <c:v>3.86</c:v>
                </c:pt>
                <c:pt idx="115">
                  <c:v>1.6300000000000001</c:v>
                </c:pt>
                <c:pt idx="116">
                  <c:v>1.554</c:v>
                </c:pt>
                <c:pt idx="117">
                  <c:v>1.34</c:v>
                </c:pt>
                <c:pt idx="118">
                  <c:v>1.71</c:v>
                </c:pt>
                <c:pt idx="119">
                  <c:v>1.708</c:v>
                </c:pt>
                <c:pt idx="120">
                  <c:v>1.27</c:v>
                </c:pt>
                <c:pt idx="121">
                  <c:v>1.6700000000000006</c:v>
                </c:pt>
                <c:pt idx="122">
                  <c:v>1.58</c:v>
                </c:pt>
                <c:pt idx="123">
                  <c:v>1.669</c:v>
                </c:pt>
                <c:pt idx="124">
                  <c:v>1.41</c:v>
                </c:pt>
                <c:pt idx="125">
                  <c:v>1.1299999999999992</c:v>
                </c:pt>
                <c:pt idx="126">
                  <c:v>1.05</c:v>
                </c:pt>
                <c:pt idx="127">
                  <c:v>1.1339999999999992</c:v>
                </c:pt>
                <c:pt idx="128">
                  <c:v>1.1080000000000001</c:v>
                </c:pt>
                <c:pt idx="129">
                  <c:v>1.1819999999999993</c:v>
                </c:pt>
                <c:pt idx="130">
                  <c:v>1.1700000000000006</c:v>
                </c:pt>
                <c:pt idx="131">
                  <c:v>1.02</c:v>
                </c:pt>
                <c:pt idx="132">
                  <c:v>0.77600000000000036</c:v>
                </c:pt>
                <c:pt idx="133">
                  <c:v>0.75700000000000034</c:v>
                </c:pt>
                <c:pt idx="134">
                  <c:v>0.66000000000000036</c:v>
                </c:pt>
                <c:pt idx="135">
                  <c:v>0.77600000000000036</c:v>
                </c:pt>
                <c:pt idx="136">
                  <c:v>0.78300000000000003</c:v>
                </c:pt>
                <c:pt idx="137">
                  <c:v>0.77900000000000036</c:v>
                </c:pt>
                <c:pt idx="138">
                  <c:v>0.7140000000000003</c:v>
                </c:pt>
                <c:pt idx="139">
                  <c:v>0.68100000000000005</c:v>
                </c:pt>
                <c:pt idx="140">
                  <c:v>0.67000000000000048</c:v>
                </c:pt>
                <c:pt idx="141">
                  <c:v>0.64000000000000035</c:v>
                </c:pt>
                <c:pt idx="142">
                  <c:v>0.58000000000000007</c:v>
                </c:pt>
                <c:pt idx="143">
                  <c:v>0.67100000000000048</c:v>
                </c:pt>
                <c:pt idx="144">
                  <c:v>0.67000000000000048</c:v>
                </c:pt>
                <c:pt idx="145">
                  <c:v>0.58000000000000007</c:v>
                </c:pt>
                <c:pt idx="146">
                  <c:v>0.77800000000000036</c:v>
                </c:pt>
              </c:numCache>
            </c:numRef>
          </c:yVal>
          <c:smooth val="1"/>
          <c:extLst>
            <c:ext xmlns:c16="http://schemas.microsoft.com/office/drawing/2014/chart" uri="{C3380CC4-5D6E-409C-BE32-E72D297353CC}">
              <c16:uniqueId val="{00000001-77D8-42D0-938F-E66F5E8F61E7}"/>
            </c:ext>
          </c:extLst>
        </c:ser>
        <c:dLbls>
          <c:showLegendKey val="0"/>
          <c:showVal val="0"/>
          <c:showCatName val="0"/>
          <c:showSerName val="0"/>
          <c:showPercent val="0"/>
          <c:showBubbleSize val="0"/>
        </c:dLbls>
        <c:axId val="122564608"/>
        <c:axId val="122567680"/>
      </c:scatterChart>
      <c:valAx>
        <c:axId val="122564608"/>
        <c:scaling>
          <c:orientation val="minMax"/>
          <c:max val="170"/>
          <c:min val="0"/>
        </c:scaling>
        <c:delete val="0"/>
        <c:axPos val="b"/>
        <c:title>
          <c:tx>
            <c:rich>
              <a:bodyPr/>
              <a:lstStyle/>
              <a:p>
                <a:pPr>
                  <a:defRPr/>
                </a:pPr>
                <a:r>
                  <a:rPr lang="en-US"/>
                  <a:t>Time, [h]</a:t>
                </a:r>
              </a:p>
            </c:rich>
          </c:tx>
          <c:overlay val="0"/>
        </c:title>
        <c:numFmt formatCode="General" sourceLinked="1"/>
        <c:majorTickMark val="none"/>
        <c:minorTickMark val="none"/>
        <c:tickLblPos val="nextTo"/>
        <c:txPr>
          <a:bodyPr/>
          <a:lstStyle/>
          <a:p>
            <a:pPr>
              <a:defRPr sz="800"/>
            </a:pPr>
            <a:endParaRPr lang="en-US"/>
          </a:p>
        </c:txPr>
        <c:crossAx val="122567680"/>
        <c:crosses val="autoZero"/>
        <c:crossBetween val="midCat"/>
      </c:valAx>
      <c:valAx>
        <c:axId val="122567680"/>
        <c:scaling>
          <c:orientation val="minMax"/>
          <c:max val="11"/>
          <c:min val="0"/>
        </c:scaling>
        <c:delete val="0"/>
        <c:axPos val="l"/>
        <c:majorGridlines/>
        <c:title>
          <c:tx>
            <c:rich>
              <a:bodyPr/>
              <a:lstStyle/>
              <a:p>
                <a:pPr>
                  <a:defRPr/>
                </a:pPr>
                <a:r>
                  <a:rPr lang="en-US"/>
                  <a:t>CO</a:t>
                </a:r>
                <a:r>
                  <a:rPr lang="en-US" baseline="-25000"/>
                  <a:t>2</a:t>
                </a:r>
                <a:r>
                  <a:rPr lang="en-US"/>
                  <a:t> released concentration, [%] </a:t>
                </a:r>
              </a:p>
            </c:rich>
          </c:tx>
          <c:layout>
            <c:manualLayout>
              <c:xMode val="edge"/>
              <c:yMode val="edge"/>
              <c:x val="3.333333333333334E-2"/>
              <c:y val="7.4583333333333501E-2"/>
            </c:manualLayout>
          </c:layout>
          <c:overlay val="0"/>
        </c:title>
        <c:numFmt formatCode="General" sourceLinked="1"/>
        <c:majorTickMark val="none"/>
        <c:minorTickMark val="none"/>
        <c:tickLblPos val="nextTo"/>
        <c:txPr>
          <a:bodyPr/>
          <a:lstStyle/>
          <a:p>
            <a:pPr>
              <a:defRPr sz="800"/>
            </a:pPr>
            <a:endParaRPr lang="en-US"/>
          </a:p>
        </c:txPr>
        <c:crossAx val="122564608"/>
        <c:crosses val="autoZero"/>
        <c:crossBetween val="midCat"/>
      </c:valAx>
    </c:plotArea>
    <c:legend>
      <c:legendPos val="b"/>
      <c:overlay val="0"/>
      <c:txPr>
        <a:bodyPr/>
        <a:lstStyle/>
        <a:p>
          <a:pPr>
            <a:defRPr b="1"/>
          </a:pPr>
          <a:endParaRPr lang="en-US"/>
        </a:p>
      </c:txPr>
    </c:legend>
    <c:plotVisOnly val="1"/>
    <c:dispBlanksAs val="gap"/>
    <c:showDLblsOverMax val="0"/>
  </c:chart>
  <c:spPr>
    <a:ln w="12700">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0250BC-EF4B-4E26-A905-1CFACFB6151C}" type="datetimeFigureOut">
              <a:rPr lang="en-US" smtClean="0"/>
              <a:pPr/>
              <a:t>7/25/2022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Proceedings of the BRCEBE-ICEBE’17 Conference, Sibiu, Romania. Copyright © ULBS</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6BC1D3-BA11-4D2E-BCEB-C031627D7114}"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DCC169-4D2D-447B-9F6F-6A1D2BE2DF16}" type="datetimeFigureOut">
              <a:rPr lang="en-US" smtClean="0"/>
              <a:pPr/>
              <a:t>7/25/2022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Proceedings of the BRCEBE-ICEBE’17 Conference, Sibiu, Romania. Copyright © ULBS</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08941C-8B4E-4AFE-90B2-D8AC4BA94F4A}" type="slidenum">
              <a:rPr lang="en-US" smtClean="0"/>
              <a:pPr/>
              <a:t>‹#›</a:t>
            </a:fld>
            <a:endParaRPr lang="en-US" dirty="0"/>
          </a:p>
        </p:txBody>
      </p:sp>
    </p:spTree>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217032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84401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101782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304403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830730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1867605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621381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376477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151855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281633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4072277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1947095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743827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426706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597176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176504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3313810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4083333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151968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240464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066186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842213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2609747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1850993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extLst>
      <p:ext uri="{BB962C8B-B14F-4D97-AF65-F5344CB8AC3E}">
        <p14:creationId xmlns:p14="http://schemas.microsoft.com/office/powerpoint/2010/main" val="3210815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dirty="0"/>
              <a:t>Proceedings of the BRCEBE-ICEBE’17 Conference, Sibiu, Romania. Copyright © ULBS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C7DFDA-4FD0-4F23-96AC-7522D2DE002B}" type="datetime1">
              <a:rPr lang="en-US" smtClean="0"/>
              <a:pPr/>
              <a:t>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32652953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39DA4-4158-4436-BB2B-D09001333E51}" type="datetime1">
              <a:rPr lang="en-US" smtClean="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135920626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39DA4-4158-4436-BB2B-D09001333E51}" type="datetime1">
              <a:rPr lang="en-US" smtClean="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3885904922"/>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39DA4-4158-4436-BB2B-D09001333E51}" type="datetime1">
              <a:rPr lang="en-US" smtClean="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5CCEF-788C-4196-842E-C2A92D500146}" type="slidenum">
              <a:rPr lang="en-US" smtClean="0"/>
              <a:pPr/>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03241201"/>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39DA4-4158-4436-BB2B-D09001333E51}" type="datetime1">
              <a:rPr lang="en-US" smtClean="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155309071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39DA4-4158-4436-BB2B-D09001333E51}" type="datetime1">
              <a:rPr lang="en-US" smtClean="0"/>
              <a:pPr/>
              <a:t>7/25/2022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393313458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39DA4-4158-4436-BB2B-D09001333E51}" type="datetime1">
              <a:rPr lang="en-US" smtClean="0"/>
              <a:pPr/>
              <a:t>7/25/2022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113188121"/>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39DA4-4158-4436-BB2B-D09001333E51}" type="datetime1">
              <a:rPr lang="en-US" smtClean="0"/>
              <a:pPr/>
              <a:t>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1359383276"/>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39DA4-4158-4436-BB2B-D09001333E51}" type="datetime1">
              <a:rPr lang="en-US" smtClean="0"/>
              <a:pPr/>
              <a:t>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34111572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39DA4-4158-4436-BB2B-D09001333E51}" type="datetime1">
              <a:rPr lang="en-US" smtClean="0"/>
              <a:pPr/>
              <a:t>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3409073235"/>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C3064-DF4E-4140-BA62-CB6DF6F47C4F}" type="datetime1">
              <a:rPr lang="en-US" smtClean="0"/>
              <a:pPr/>
              <a:t>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71068040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39DA4-4158-4436-BB2B-D09001333E51}" type="datetime1">
              <a:rPr lang="en-US" smtClean="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97209560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39DA4-4158-4436-BB2B-D09001333E51}" type="datetime1">
              <a:rPr lang="en-US" smtClean="0"/>
              <a:pPr/>
              <a:t>7/25/2022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237767450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E52777-A381-4FF7-A52E-F992D06C3766}" type="datetime1">
              <a:rPr lang="en-US" smtClean="0"/>
              <a:pPr/>
              <a:t>7/25/2022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8789677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383983BA-7153-495B-9929-BD7200890FAA}" type="datetime1">
              <a:rPr lang="en-US" smtClean="0"/>
              <a:pPr/>
              <a:t>7/25/2022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99497557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39DA4-4158-4436-BB2B-D09001333E51}" type="datetime1">
              <a:rPr lang="en-US" smtClean="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6336201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2D2408-8433-4927-B1DA-272FAD114301}" type="datetime1">
              <a:rPr lang="en-US" smtClean="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28287457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72339DA4-4158-4436-BB2B-D09001333E51}" type="datetime1">
              <a:rPr lang="en-US" smtClean="0"/>
              <a:pPr/>
              <a:t>7/25/2022</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0B15CCEF-788C-4196-842E-C2A92D500146}" type="slidenum">
              <a:rPr lang="en-US" smtClean="0"/>
              <a:pPr/>
              <a:t>‹#›</a:t>
            </a:fld>
            <a:endParaRPr lang="en-US" dirty="0"/>
          </a:p>
        </p:txBody>
      </p:sp>
    </p:spTree>
    <p:extLst>
      <p:ext uri="{BB962C8B-B14F-4D97-AF65-F5344CB8AC3E}">
        <p14:creationId xmlns:p14="http://schemas.microsoft.com/office/powerpoint/2010/main" val="21665319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ransition>
    <p:fade/>
  </p:transition>
  <p:hf sldNum="0"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8.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9.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10.docx"/><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8.wmf"/><Relationship Id="rId17" Type="http://schemas.openxmlformats.org/officeDocument/2006/relationships/image" Target="../media/image5.png"/><Relationship Id="rId2" Type="http://schemas.openxmlformats.org/officeDocument/2006/relationships/notesSlide" Target="../notesSlides/notesSlide4.xml"/><Relationship Id="rId16" Type="http://schemas.openxmlformats.org/officeDocument/2006/relationships/image" Target="../media/image40.wmf"/><Relationship Id="rId1" Type="http://schemas.openxmlformats.org/officeDocument/2006/relationships/slideLayout" Target="../slideLayouts/slideLayout1.xml"/><Relationship Id="rId6" Type="http://schemas.openxmlformats.org/officeDocument/2006/relationships/image" Target="../media/image35.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4.bin"/><Relationship Id="rId14" Type="http://schemas.openxmlformats.org/officeDocument/2006/relationships/image" Target="../media/image39.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41.emf"/><Relationship Id="rId7" Type="http://schemas.openxmlformats.org/officeDocument/2006/relationships/image" Target="../media/image43.w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oleObject" Target="../embeddings/oleObject9.bin"/><Relationship Id="rId11" Type="http://schemas.openxmlformats.org/officeDocument/2006/relationships/image" Target="../media/image5.png"/><Relationship Id="rId5" Type="http://schemas.openxmlformats.org/officeDocument/2006/relationships/image" Target="../media/image42.wmf"/><Relationship Id="rId10" Type="http://schemas.openxmlformats.org/officeDocument/2006/relationships/image" Target="../media/image45.emf"/><Relationship Id="rId4" Type="http://schemas.openxmlformats.org/officeDocument/2006/relationships/oleObject" Target="../embeddings/oleObject8.bin"/><Relationship Id="rId9" Type="http://schemas.openxmlformats.org/officeDocument/2006/relationships/image" Target="../media/image44.wmf"/></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0.wmf"/></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package" Target="../embeddings/Microsoft_Word_Document11.docx"/></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package" Target="../embeddings/Microsoft_Word_Document12.docx"/></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3.emf"/><Relationship Id="rId4" Type="http://schemas.openxmlformats.org/officeDocument/2006/relationships/package" Target="../embeddings/Microsoft_Word_Document13.docx"/></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4.emf"/><Relationship Id="rId4" Type="http://schemas.openxmlformats.org/officeDocument/2006/relationships/package" Target="../embeddings/Microsoft_Word_Document14.docx"/></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5.emf"/><Relationship Id="rId4" Type="http://schemas.openxmlformats.org/officeDocument/2006/relationships/package" Target="../embeddings/Microsoft_Word_Document15.docx"/></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package" Target="../embeddings/Microsoft_Word_Document.docx"/></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package" Target="../embeddings/Microsoft_Word_Document16.docx"/></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package" Target="../embeddings/Microsoft_Word_Document17.docx"/></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23528" y="948265"/>
            <a:ext cx="8496944" cy="1660011"/>
          </a:xfrm>
        </p:spPr>
        <p:txBody>
          <a:bodyPr>
            <a:normAutofit/>
          </a:bodyPr>
          <a:lstStyle/>
          <a:p>
            <a:r>
              <a:rPr lang="en-US" sz="2000" b="1" spc="-1" dirty="0">
                <a:solidFill>
                  <a:srgbClr val="48AC04"/>
                </a:solidFill>
                <a:latin typeface="Calibri"/>
                <a:ea typeface="Calibri"/>
              </a:rPr>
              <a:t>M</a:t>
            </a:r>
            <a:r>
              <a:rPr lang="en-US" sz="2000" spc="-1" dirty="0">
                <a:solidFill>
                  <a:srgbClr val="48AC04"/>
                </a:solidFill>
                <a:latin typeface="Calibri"/>
                <a:ea typeface="Calibri"/>
              </a:rPr>
              <a:t>odernizing </a:t>
            </a:r>
            <a:r>
              <a:rPr lang="en-US" sz="2000" b="1" spc="-1" dirty="0">
                <a:solidFill>
                  <a:srgbClr val="48AC04"/>
                </a:solidFill>
                <a:latin typeface="Calibri"/>
                <a:ea typeface="Calibri"/>
              </a:rPr>
              <a:t>A</a:t>
            </a:r>
            <a:r>
              <a:rPr lang="en-US" sz="2000" spc="-1" dirty="0">
                <a:solidFill>
                  <a:srgbClr val="48AC04"/>
                </a:solidFill>
                <a:latin typeface="Calibri"/>
                <a:ea typeface="Calibri"/>
              </a:rPr>
              <a:t>gricultural </a:t>
            </a:r>
            <a:r>
              <a:rPr lang="en-US" sz="2000" b="1" spc="-1" dirty="0">
                <a:solidFill>
                  <a:srgbClr val="48AC04"/>
                </a:solidFill>
                <a:latin typeface="Calibri"/>
                <a:ea typeface="Calibri"/>
              </a:rPr>
              <a:t>P</a:t>
            </a:r>
            <a:r>
              <a:rPr lang="en-US" sz="2000" spc="-1" dirty="0">
                <a:solidFill>
                  <a:srgbClr val="48AC04"/>
                </a:solidFill>
                <a:latin typeface="Calibri"/>
                <a:ea typeface="Calibri"/>
              </a:rPr>
              <a:t>ractice using </a:t>
            </a:r>
            <a:r>
              <a:rPr lang="en-US" sz="2000" b="1" spc="-1" dirty="0">
                <a:solidFill>
                  <a:srgbClr val="48AC04"/>
                </a:solidFill>
                <a:latin typeface="Calibri"/>
                <a:ea typeface="Calibri"/>
              </a:rPr>
              <a:t>I</a:t>
            </a:r>
            <a:r>
              <a:rPr lang="en-US" sz="2000" spc="-1" dirty="0">
                <a:solidFill>
                  <a:srgbClr val="48AC04"/>
                </a:solidFill>
                <a:latin typeface="Calibri"/>
                <a:ea typeface="Calibri"/>
              </a:rPr>
              <a:t>nternet </a:t>
            </a:r>
            <a:r>
              <a:rPr lang="en-US" sz="2000" b="1" spc="-1" dirty="0">
                <a:solidFill>
                  <a:srgbClr val="48AC04"/>
                </a:solidFill>
                <a:latin typeface="Calibri"/>
                <a:ea typeface="Calibri"/>
              </a:rPr>
              <a:t>o</a:t>
            </a:r>
            <a:r>
              <a:rPr lang="en-US" sz="2000" spc="-1" dirty="0">
                <a:solidFill>
                  <a:srgbClr val="48AC04"/>
                </a:solidFill>
                <a:latin typeface="Calibri"/>
                <a:ea typeface="Calibri"/>
              </a:rPr>
              <a:t>f </a:t>
            </a:r>
            <a:r>
              <a:rPr lang="en-US" sz="2000" b="1" spc="-1" dirty="0">
                <a:solidFill>
                  <a:srgbClr val="48AC04"/>
                </a:solidFill>
                <a:latin typeface="Calibri"/>
                <a:ea typeface="Calibri"/>
              </a:rPr>
              <a:t>T</a:t>
            </a:r>
            <a:r>
              <a:rPr lang="en-US" sz="2000" spc="-1" dirty="0">
                <a:solidFill>
                  <a:srgbClr val="48AC04"/>
                </a:solidFill>
                <a:latin typeface="Calibri"/>
                <a:ea typeface="Calibri"/>
              </a:rPr>
              <a:t>hings</a:t>
            </a:r>
            <a:br>
              <a:rPr lang="en-US" sz="2000" b="1" spc="-1" dirty="0">
                <a:solidFill>
                  <a:srgbClr val="48AC04"/>
                </a:solidFill>
                <a:latin typeface="Calibri"/>
                <a:ea typeface="Calibri"/>
              </a:rPr>
            </a:br>
            <a:r>
              <a:rPr lang="en-US" sz="2000" b="1" spc="-1" dirty="0" err="1">
                <a:solidFill>
                  <a:srgbClr val="48AC04"/>
                </a:solidFill>
                <a:latin typeface="Calibri"/>
                <a:ea typeface="Calibri"/>
              </a:rPr>
              <a:t>MAPIoT</a:t>
            </a:r>
            <a:r>
              <a:rPr lang="en-US" sz="2000" b="1" spc="-1" dirty="0">
                <a:solidFill>
                  <a:srgbClr val="48AC04"/>
                </a:solidFill>
                <a:latin typeface="Calibri"/>
                <a:ea typeface="Calibri"/>
              </a:rPr>
              <a:t> Summer School in Norway</a:t>
            </a:r>
            <a:br>
              <a:rPr lang="en-US" sz="2000" dirty="0">
                <a:solidFill>
                  <a:srgbClr val="48AC04"/>
                </a:solidFill>
              </a:rPr>
            </a:br>
            <a:r>
              <a:rPr lang="en-US" sz="2000" b="1" spc="-1" dirty="0">
                <a:solidFill>
                  <a:srgbClr val="48AC04"/>
                </a:solidFill>
                <a:latin typeface="Calibri"/>
                <a:ea typeface="Calibri"/>
              </a:rPr>
              <a:t>24.07.2022 – 07.08.2022</a:t>
            </a:r>
            <a:br>
              <a:rPr lang="en-US" sz="2000" dirty="0">
                <a:solidFill>
                  <a:srgbClr val="48AC04"/>
                </a:solidFill>
              </a:rPr>
            </a:br>
            <a:r>
              <a:rPr lang="en-US" sz="2000" b="1" spc="-1" dirty="0" err="1">
                <a:solidFill>
                  <a:srgbClr val="48AC04"/>
                </a:solidFill>
                <a:latin typeface="Calibri"/>
                <a:ea typeface="Calibri"/>
              </a:rPr>
              <a:t>Melsom</a:t>
            </a:r>
            <a:r>
              <a:rPr lang="en-US" sz="2000" b="1" spc="-1" dirty="0">
                <a:solidFill>
                  <a:srgbClr val="48AC04"/>
                </a:solidFill>
                <a:latin typeface="Calibri"/>
                <a:ea typeface="Calibri"/>
              </a:rPr>
              <a:t> High School, </a:t>
            </a:r>
            <a:r>
              <a:rPr lang="en-US" sz="2000" b="1" spc="-1" dirty="0" err="1">
                <a:solidFill>
                  <a:srgbClr val="48AC04"/>
                </a:solidFill>
                <a:latin typeface="Calibri"/>
                <a:ea typeface="Calibri"/>
              </a:rPr>
              <a:t>Sandefjord</a:t>
            </a:r>
            <a:r>
              <a:rPr lang="en-US" sz="2000" b="1" spc="-1" dirty="0">
                <a:solidFill>
                  <a:srgbClr val="48AC04"/>
                </a:solidFill>
                <a:latin typeface="Calibri"/>
                <a:ea typeface="Calibri"/>
              </a:rPr>
              <a:t> </a:t>
            </a:r>
            <a:br>
              <a:rPr lang="en-US" sz="2000" dirty="0">
                <a:solidFill>
                  <a:srgbClr val="48AC04"/>
                </a:solidFill>
              </a:rPr>
            </a:br>
            <a:r>
              <a:rPr lang="en-US" sz="2000" b="1" spc="-1" dirty="0">
                <a:solidFill>
                  <a:srgbClr val="48AC04"/>
                </a:solidFill>
                <a:latin typeface="Calibri"/>
                <a:ea typeface="Calibri"/>
              </a:rPr>
              <a:t>organized by University of South-Eastern Norway</a:t>
            </a:r>
            <a:endParaRPr lang="en-US" sz="2000" dirty="0">
              <a:solidFill>
                <a:srgbClr val="48AC04"/>
              </a:solidFill>
            </a:endParaRPr>
          </a:p>
        </p:txBody>
      </p:sp>
      <p:pic>
        <p:nvPicPr>
          <p:cNvPr id="12" name="Picture 11">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295" t="89389" r="26987" b="24"/>
          <a:stretch/>
        </p:blipFill>
        <p:spPr>
          <a:xfrm>
            <a:off x="7196667" y="-1"/>
            <a:ext cx="1947333" cy="872709"/>
          </a:xfrm>
          <a:prstGeom prst="rect">
            <a:avLst/>
          </a:prstGeom>
        </p:spPr>
      </p:pic>
      <p:pic>
        <p:nvPicPr>
          <p:cNvPr id="19" name="Picture 13">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3751"/>
          <a:stretch/>
        </p:blipFill>
        <p:spPr>
          <a:xfrm>
            <a:off x="113193" y="5564567"/>
            <a:ext cx="1006159"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sp>
        <p:nvSpPr>
          <p:cNvPr id="3" name="Subtitle 2"/>
          <p:cNvSpPr>
            <a:spLocks noGrp="1"/>
          </p:cNvSpPr>
          <p:nvPr>
            <p:ph type="subTitle" idx="1"/>
          </p:nvPr>
        </p:nvSpPr>
        <p:spPr>
          <a:xfrm>
            <a:off x="4427984" y="4629825"/>
            <a:ext cx="4644007" cy="897624"/>
          </a:xfrm>
        </p:spPr>
        <p:txBody>
          <a:bodyPr>
            <a:noAutofit/>
          </a:bodyPr>
          <a:lstStyle/>
          <a:p>
            <a:pPr>
              <a:lnSpc>
                <a:spcPct val="100000"/>
              </a:lnSpc>
              <a:spcBef>
                <a:spcPts val="0"/>
              </a:spcBef>
            </a:pPr>
            <a:r>
              <a:rPr lang="en-GB" sz="1800" b="1" cap="none" dirty="0">
                <a:solidFill>
                  <a:schemeClr val="tx1"/>
                </a:solidFill>
                <a:latin typeface="Calibri" panose="020F0502020204030204" pitchFamily="34" charset="0"/>
                <a:cs typeface="Calibri" panose="020F0502020204030204" pitchFamily="34" charset="0"/>
              </a:rPr>
              <a:t>Professor Anca </a:t>
            </a:r>
            <a:r>
              <a:rPr lang="ro-RO" sz="1800" b="1" cap="none" dirty="0">
                <a:solidFill>
                  <a:schemeClr val="tx1"/>
                </a:solidFill>
                <a:latin typeface="Calibri" panose="020F0502020204030204" pitchFamily="34" charset="0"/>
                <a:cs typeface="Calibri" panose="020F0502020204030204" pitchFamily="34" charset="0"/>
              </a:rPr>
              <a:t>Ş</a:t>
            </a:r>
            <a:r>
              <a:rPr lang="en-GB" sz="1800" b="1" cap="none" dirty="0" err="1">
                <a:solidFill>
                  <a:schemeClr val="tx1"/>
                </a:solidFill>
                <a:latin typeface="Calibri" panose="020F0502020204030204" pitchFamily="34" charset="0"/>
                <a:cs typeface="Calibri" panose="020F0502020204030204" pitchFamily="34" charset="0"/>
              </a:rPr>
              <a:t>ipoş</a:t>
            </a:r>
            <a:r>
              <a:rPr lang="en-GB" sz="1800" b="1" cap="none" dirty="0">
                <a:solidFill>
                  <a:schemeClr val="tx1"/>
                </a:solidFill>
                <a:latin typeface="Calibri" panose="020F0502020204030204" pitchFamily="34" charset="0"/>
                <a:cs typeface="Calibri" panose="020F0502020204030204" pitchFamily="34" charset="0"/>
              </a:rPr>
              <a:t>, PhD</a:t>
            </a:r>
            <a:r>
              <a:rPr lang="en-GB" sz="1800" cap="none" baseline="30000" dirty="0">
                <a:solidFill>
                  <a:schemeClr val="tx1"/>
                </a:solidFill>
                <a:latin typeface="Calibri" panose="020F0502020204030204" pitchFamily="34" charset="0"/>
                <a:cs typeface="Calibri" panose="020F0502020204030204" pitchFamily="34" charset="0"/>
              </a:rPr>
              <a:t> </a:t>
            </a:r>
          </a:p>
          <a:p>
            <a:pPr>
              <a:lnSpc>
                <a:spcPct val="100000"/>
              </a:lnSpc>
              <a:spcBef>
                <a:spcPts val="0"/>
              </a:spcBef>
            </a:pPr>
            <a:r>
              <a:rPr lang="en-GB" sz="1800" cap="none" dirty="0">
                <a:solidFill>
                  <a:schemeClr val="tx1"/>
                </a:solidFill>
                <a:latin typeface="Calibri" panose="020F0502020204030204" pitchFamily="34" charset="0"/>
                <a:cs typeface="Calibri" panose="020F0502020204030204" pitchFamily="34" charset="0"/>
              </a:rPr>
              <a:t> “Lucian Blaga” University of Sibiu</a:t>
            </a:r>
          </a:p>
          <a:p>
            <a:pPr>
              <a:lnSpc>
                <a:spcPct val="100000"/>
              </a:lnSpc>
              <a:spcBef>
                <a:spcPts val="0"/>
              </a:spcBef>
            </a:pPr>
            <a:r>
              <a:rPr lang="en-GB" sz="1800" b="1" cap="none" baseline="30000" dirty="0">
                <a:solidFill>
                  <a:schemeClr val="tx1"/>
                </a:solidFill>
                <a:latin typeface="Calibri" panose="020F0502020204030204" pitchFamily="34" charset="0"/>
                <a:cs typeface="Calibri" panose="020F0502020204030204" pitchFamily="34" charset="0"/>
              </a:rPr>
              <a:t>anca.sipos@ulbsibiu.ro</a:t>
            </a:r>
            <a:endParaRPr lang="en-US" sz="1800" b="1" cap="none" dirty="0">
              <a:solidFill>
                <a:schemeClr val="tx1"/>
              </a:solidFill>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62785A23-6564-6268-7B79-B6D6A9B4892D}"/>
              </a:ext>
            </a:extLst>
          </p:cNvPr>
          <p:cNvPicPr/>
          <p:nvPr/>
        </p:nvPicPr>
        <p:blipFill>
          <a:blip r:embed="rId4"/>
          <a:stretch/>
        </p:blipFill>
        <p:spPr>
          <a:xfrm>
            <a:off x="0" y="0"/>
            <a:ext cx="9144000" cy="948265"/>
          </a:xfrm>
          <a:prstGeom prst="rect">
            <a:avLst/>
          </a:prstGeom>
        </p:spPr>
      </p:pic>
      <p:pic>
        <p:nvPicPr>
          <p:cNvPr id="20" name="Picture 15">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73623" t="43915" r="1" b="18252"/>
          <a:stretch/>
        </p:blipFill>
        <p:spPr>
          <a:xfrm>
            <a:off x="5689995" y="3142319"/>
            <a:ext cx="3454005" cy="3715682"/>
          </a:xfrm>
          <a:prstGeom prst="rect">
            <a:avLst/>
          </a:prstGeom>
        </p:spPr>
      </p:pic>
      <p:sp>
        <p:nvSpPr>
          <p:cNvPr id="13" name="TextBox 12">
            <a:extLst>
              <a:ext uri="{FF2B5EF4-FFF2-40B4-BE49-F238E27FC236}">
                <a16:creationId xmlns:a16="http://schemas.microsoft.com/office/drawing/2014/main" id="{B983C8AD-160B-7F0E-FBC2-01516774CDD6}"/>
              </a:ext>
            </a:extLst>
          </p:cNvPr>
          <p:cNvSpPr txBox="1"/>
          <p:nvPr/>
        </p:nvSpPr>
        <p:spPr>
          <a:xfrm>
            <a:off x="-25502" y="6105611"/>
            <a:ext cx="9191574" cy="769441"/>
          </a:xfrm>
          <a:prstGeom prst="rect">
            <a:avLst/>
          </a:prstGeom>
          <a:noFill/>
        </p:spPr>
        <p:txBody>
          <a:bodyPr wrap="square">
            <a:spAutoFit/>
          </a:bodyPr>
          <a:lstStyle/>
          <a:p>
            <a:pPr algn="just" rtl="0">
              <a:spcBef>
                <a:spcPts val="0"/>
              </a:spcBef>
              <a:spcAft>
                <a:spcPts val="0"/>
              </a:spcAft>
            </a:pPr>
            <a:r>
              <a:rPr lang="en-US" sz="1100" b="0" i="0" u="none" strike="noStrike" baseline="30000" dirty="0">
                <a:solidFill>
                  <a:srgbClr val="000000"/>
                </a:solidFill>
                <a:effectLst/>
                <a:latin typeface="Calibri" panose="020F0502020204030204" pitchFamily="34" charset="0"/>
                <a:cs typeface="Calibri" panose="020F0502020204030204" pitchFamily="34" charset="0"/>
              </a:rPr>
              <a:t>1</a:t>
            </a:r>
            <a:r>
              <a:rPr lang="en-US" sz="1100" b="0" i="0" u="none" strike="noStrike" dirty="0">
                <a:solidFill>
                  <a:srgbClr val="000000"/>
                </a:solidFill>
                <a:effectLst/>
                <a:latin typeface="Calibri" panose="020F0502020204030204" pitchFamily="34" charset="0"/>
                <a:cs typeface="Calibri" panose="020F0502020204030204" pitchFamily="34" charset="0"/>
              </a:rPr>
              <a:t>) The digital materials do not reflect the views of Financial Mechanism Office (FMO), and they do not purport to be representative of the countries, regions and themes they illustrate. The use of the materials does not imply endorsement by the FMO, the Donor States, the Beneficiary States, or any other stakeholder of the EEA and Norway Grants. The FMO is not liable for any law infringements by third parties in the context of the operation and use of the media library.</a:t>
            </a:r>
            <a:endParaRPr lang="en-US" sz="11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A60DB39-DB41-9249-A1A9-3ECAC743A9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70" y="3166830"/>
            <a:ext cx="1965813" cy="2956339"/>
          </a:xfrm>
          <a:prstGeom prst="rect">
            <a:avLst/>
          </a:prstGeom>
        </p:spPr>
      </p:pic>
      <p:sp>
        <p:nvSpPr>
          <p:cNvPr id="21" name="PlaceHolder 2">
            <a:extLst>
              <a:ext uri="{FF2B5EF4-FFF2-40B4-BE49-F238E27FC236}">
                <a16:creationId xmlns:a16="http://schemas.microsoft.com/office/drawing/2014/main" id="{F075F37A-A242-47A4-41B6-50ABC594C8B3}"/>
              </a:ext>
            </a:extLst>
          </p:cNvPr>
          <p:cNvSpPr txBox="1">
            <a:spLocks/>
          </p:cNvSpPr>
          <p:nvPr/>
        </p:nvSpPr>
        <p:spPr>
          <a:xfrm>
            <a:off x="911245" y="3166830"/>
            <a:ext cx="7318080" cy="904440"/>
          </a:xfrm>
          <a:prstGeom prst="rect">
            <a:avLst/>
          </a:prstGeom>
          <a:noFill/>
          <a:ln w="0">
            <a:noFill/>
          </a:ln>
        </p:spPr>
        <p:txBody>
          <a:bodyPr vert="horz" lIns="0" tIns="0" rIns="0" bIns="0" rtlCol="0" anchor="t">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00000"/>
              </a:lnSpc>
              <a:spcBef>
                <a:spcPts val="601"/>
              </a:spcBef>
              <a:tabLst>
                <a:tab pos="0" algn="l"/>
              </a:tabLst>
            </a:pPr>
            <a:r>
              <a:rPr lang="en-US" sz="2400" b="1" dirty="0">
                <a:effectLst/>
                <a:latin typeface="Calibri" panose="020F0502020204030204" pitchFamily="34" charset="0"/>
                <a:ea typeface="Times New Roman" panose="02020603050405020304" pitchFamily="18" charset="0"/>
              </a:rPr>
              <a:t>Using AI in fermentation process </a:t>
            </a:r>
          </a:p>
          <a:p>
            <a:pPr>
              <a:lnSpc>
                <a:spcPct val="100000"/>
              </a:lnSpc>
              <a:spcBef>
                <a:spcPts val="601"/>
              </a:spcBef>
              <a:tabLst>
                <a:tab pos="0" algn="l"/>
              </a:tabLst>
            </a:pPr>
            <a:r>
              <a:rPr lang="en-US" sz="2400" b="1" dirty="0">
                <a:effectLst/>
                <a:latin typeface="Calibri" panose="020F0502020204030204" pitchFamily="34" charset="0"/>
                <a:ea typeface="Times New Roman" panose="02020603050405020304" pitchFamily="18" charset="0"/>
              </a:rPr>
              <a:t>– </a:t>
            </a:r>
            <a:r>
              <a:rPr lang="en-US" sz="2400" b="1" cap="none" dirty="0">
                <a:effectLst/>
                <a:latin typeface="Calibri" panose="020F0502020204030204" pitchFamily="34" charset="0"/>
                <a:ea typeface="Times New Roman" panose="02020603050405020304" pitchFamily="18" charset="0"/>
              </a:rPr>
              <a:t>theory and applications</a:t>
            </a:r>
            <a:endParaRPr lang="en-US" sz="2400" cap="none" spc="-1" dirty="0">
              <a:latin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9">
            <a:extLst>
              <a:ext uri="{FF2B5EF4-FFF2-40B4-BE49-F238E27FC236}">
                <a16:creationId xmlns:a16="http://schemas.microsoft.com/office/drawing/2014/main" id="{F43D6E1B-B2EC-BAAC-613D-CF1A0786B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8607" y="4304075"/>
            <a:ext cx="34099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3"/>
          <a:stretch/>
        </p:blipFill>
        <p:spPr>
          <a:xfrm>
            <a:off x="0" y="0"/>
            <a:ext cx="9144000" cy="948265"/>
          </a:xfrm>
          <a:prstGeom prst="rect">
            <a:avLst/>
          </a:prstGeom>
        </p:spPr>
      </p:pic>
      <p:sp>
        <p:nvSpPr>
          <p:cNvPr id="15" name="TextBox 14">
            <a:extLst>
              <a:ext uri="{FF2B5EF4-FFF2-40B4-BE49-F238E27FC236}">
                <a16:creationId xmlns:a16="http://schemas.microsoft.com/office/drawing/2014/main" id="{7D80DF20-14FA-80F8-2974-633774987DB1}"/>
              </a:ext>
            </a:extLst>
          </p:cNvPr>
          <p:cNvSpPr txBox="1"/>
          <p:nvPr/>
        </p:nvSpPr>
        <p:spPr>
          <a:xfrm>
            <a:off x="2804942" y="1424710"/>
            <a:ext cx="3534115" cy="492122"/>
          </a:xfrm>
          <a:prstGeom prst="rect">
            <a:avLst/>
          </a:prstGeom>
          <a:noFill/>
        </p:spPr>
        <p:txBody>
          <a:bodyPr wrap="square">
            <a:spAutoFit/>
          </a:bodyPr>
          <a:lstStyle/>
          <a:p>
            <a:pPr marL="0" marR="0" algn="just">
              <a:lnSpc>
                <a:spcPct val="115000"/>
              </a:lnSpc>
              <a:spcBef>
                <a:spcPts val="0"/>
              </a:spcBef>
              <a:spcAft>
                <a:spcPts val="0"/>
              </a:spcAft>
            </a:pPr>
            <a:r>
              <a:rPr lang="en-US" sz="2400" b="1" dirty="0">
                <a:solidFill>
                  <a:srgbClr val="97941C"/>
                </a:solidFill>
                <a:effectLst/>
                <a:latin typeface="Calibri" panose="020F0502020204030204" pitchFamily="34" charset="0"/>
                <a:ea typeface="Calibri" panose="020F0502020204030204" pitchFamily="34" charset="0"/>
                <a:cs typeface="Calibri" panose="020F0502020204030204" pitchFamily="34" charset="0"/>
              </a:rPr>
              <a:t>The fermentation process</a:t>
            </a:r>
            <a:endParaRPr lang="en-US" sz="2400" dirty="0">
              <a:solidFill>
                <a:srgbClr val="97941C"/>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1F0B9FD-5915-1547-E6A9-85843B0F37D6}"/>
              </a:ext>
            </a:extLst>
          </p:cNvPr>
          <p:cNvSpPr txBox="1"/>
          <p:nvPr/>
        </p:nvSpPr>
        <p:spPr>
          <a:xfrm>
            <a:off x="2123728" y="1851371"/>
            <a:ext cx="5426771" cy="425501"/>
          </a:xfrm>
          <a:prstGeom prst="rect">
            <a:avLst/>
          </a:prstGeom>
          <a:noFill/>
        </p:spPr>
        <p:txBody>
          <a:bodyPr wrap="square">
            <a:spAutoFit/>
          </a:bodyPr>
          <a:lstStyle/>
          <a:p>
            <a:pPr marL="0" marR="0">
              <a:lnSpc>
                <a:spcPct val="115000"/>
              </a:lnSpc>
              <a:spcBef>
                <a:spcPts val="1200"/>
              </a:spcBef>
              <a:spcAft>
                <a:spcPts val="300"/>
              </a:spcAft>
            </a:pPr>
            <a:r>
              <a:rPr lang="en-US" sz="2000" b="1"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Microbiological aspects for fermentation of wine</a:t>
            </a:r>
          </a:p>
        </p:txBody>
      </p:sp>
      <p:sp>
        <p:nvSpPr>
          <p:cNvPr id="9" name="TextBox 8">
            <a:extLst>
              <a:ext uri="{FF2B5EF4-FFF2-40B4-BE49-F238E27FC236}">
                <a16:creationId xmlns:a16="http://schemas.microsoft.com/office/drawing/2014/main" id="{ACE73F14-9E01-51A5-E016-D45F81C6FC93}"/>
              </a:ext>
            </a:extLst>
          </p:cNvPr>
          <p:cNvSpPr txBox="1"/>
          <p:nvPr/>
        </p:nvSpPr>
        <p:spPr>
          <a:xfrm>
            <a:off x="0" y="2204864"/>
            <a:ext cx="9020943" cy="1774588"/>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Yeast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can be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classified</a:t>
            </a: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into two groups: the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Saccharomyces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group and the non-</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Saccharomyces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group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Sadoudi et al., 2012; Medina et al., 2012)</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yeasts of the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Saccharomyces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group are found to be small on the grapes and on the facilities in the wine-making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centre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main species of this genus are: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acidifaciens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chevalieri</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heterogenicus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oviformis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elipsoideus</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yeasts of the non -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Saccharomyces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group are found to be larger count on the grapes peel, so they are associated with the origin and quality of the raw material, and less to the vinification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centre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D96FED38-7798-C87B-001D-F97F5B8627F1}"/>
              </a:ext>
            </a:extLst>
          </p:cNvPr>
          <p:cNvSpPr txBox="1"/>
          <p:nvPr/>
        </p:nvSpPr>
        <p:spPr>
          <a:xfrm>
            <a:off x="-34483" y="3933056"/>
            <a:ext cx="9076386" cy="92512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tabLst>
                <a:tab pos="114300" algn="l"/>
              </a:tabLst>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Modern winemaking</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technologies use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selected strains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Saccharomyces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cerevisiae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non-</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Saccharomyces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Torulospora</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delbrueckii</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Pichia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kluyverii</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Kluyveromyces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thermotolerans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diversify wine varieties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Vandamo et al., 2008)</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562E50B3-3AF9-7774-769D-7AB48FF3B98E}"/>
              </a:ext>
            </a:extLst>
          </p:cNvPr>
          <p:cNvSpPr txBox="1"/>
          <p:nvPr/>
        </p:nvSpPr>
        <p:spPr>
          <a:xfrm>
            <a:off x="-65112" y="4797152"/>
            <a:ext cx="6149280" cy="2057743"/>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tabLst>
                <a:tab pos="114300" algn="l"/>
              </a:tabLs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Selected fermentation yeast allows the control of alcoholic fermentation by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rapid fermentation start</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inhibition of wild yeast action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increasing the use of sugars and achieving a predictable alcohol yield</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increased bottling alcohol content to 15% vol</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increased resistance to -sulfur dioxide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low production of secondary metabolites of sulfur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compunds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pyruvic acid, acetic acid and acetaldehyde,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reduced foaming</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high-capacity flocculation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3835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0" name="TextBox 9">
            <a:extLst>
              <a:ext uri="{FF2B5EF4-FFF2-40B4-BE49-F238E27FC236}">
                <a16:creationId xmlns:a16="http://schemas.microsoft.com/office/drawing/2014/main" id="{E2857C9F-1875-8AED-3247-FBD04311FBA9}"/>
              </a:ext>
            </a:extLst>
          </p:cNvPr>
          <p:cNvSpPr txBox="1"/>
          <p:nvPr/>
        </p:nvSpPr>
        <p:spPr>
          <a:xfrm>
            <a:off x="0" y="1644657"/>
            <a:ext cx="9144000" cy="1208279"/>
          </a:xfrm>
          <a:prstGeom prst="rect">
            <a:avLst/>
          </a:prstGeom>
          <a:noFill/>
        </p:spPr>
        <p:txBody>
          <a:bodyPr wrap="square">
            <a:spAutoFit/>
          </a:bodyPr>
          <a:lstStyle/>
          <a:p>
            <a:pPr marL="0" marR="0" algn="just">
              <a:lnSpc>
                <a:spcPct val="115000"/>
              </a:lnSpc>
              <a:spcBef>
                <a:spcPts val="0"/>
              </a:spcBef>
              <a:spcAft>
                <a:spcPts val="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biotechnological process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implies a development (growth) of a microorganism population (culture medium), </a:t>
            </a:r>
            <a:r>
              <a:rPr lang="en-GB"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biomass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 bioreactor (vessel) by the consumption of some nutrients (carbon, nitrogen, oxygen, vitamins etc.) that represent the </a:t>
            </a:r>
            <a:r>
              <a:rPr lang="en-GB"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substrate</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if the physical and chemical conditions (temperature, pH, aeration etc.) are favourable.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8C83E9A-AA74-3BD0-A8B1-DE0D5AB88590}"/>
              </a:ext>
            </a:extLst>
          </p:cNvPr>
          <p:cNvSpPr txBox="1"/>
          <p:nvPr/>
        </p:nvSpPr>
        <p:spPr>
          <a:xfrm>
            <a:off x="-17977" y="2941467"/>
            <a:ext cx="9143999" cy="358816"/>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Customarily, the microorganisms' growing takes place in a liquid medium (aqua).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26BBFF2-764B-8E73-AFE6-B3B5FEDCA7D4}"/>
              </a:ext>
            </a:extLst>
          </p:cNvPr>
          <p:cNvSpPr txBox="1"/>
          <p:nvPr/>
        </p:nvSpPr>
        <p:spPr>
          <a:xfrm>
            <a:off x="29782" y="3511987"/>
            <a:ext cx="9018518" cy="92512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obvious that in a bioreactor a lot of biochemical and biological reactions take place simultaneously. Each elementary reaction is, usually, catalysed by a protein (enzyme) and can form a specific </a:t>
            </a:r>
            <a:r>
              <a:rPr lang="en-GB"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or </a:t>
            </a:r>
            <a:r>
              <a:rPr lang="en-GB"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metabolite</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746B1F70-2140-53D1-DBB5-02B280E013AA}"/>
              </a:ext>
            </a:extLst>
          </p:cNvPr>
          <p:cNvSpPr txBox="1"/>
          <p:nvPr/>
        </p:nvSpPr>
        <p:spPr>
          <a:xfrm>
            <a:off x="-6173" y="4437112"/>
            <a:ext cx="9132195" cy="925125"/>
          </a:xfrm>
          <a:prstGeom prst="rect">
            <a:avLst/>
          </a:prstGeom>
          <a:noFill/>
        </p:spPr>
        <p:txBody>
          <a:bodyPr wrap="square">
            <a:spAutoFit/>
          </a:bodyPr>
          <a:lstStyle/>
          <a:p>
            <a:pPr marL="285750" marR="0" indent="-285750" algn="just">
              <a:lnSpc>
                <a:spcPct val="115000"/>
              </a:lnSpc>
              <a:spcBef>
                <a:spcPts val="0"/>
              </a:spcBef>
              <a:spcAft>
                <a:spcPts val="0"/>
              </a:spcAft>
              <a:buFont typeface="Wingdings" panose="05000000000000000000" pitchFamily="2" charset="2"/>
              <a:buChar char="Ø"/>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Because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microbial mechanism of growth</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that involves alive organisms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very complex</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detailed modelling is not possible or is very complicate.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15000"/>
              </a:lnSpc>
              <a:spcBef>
                <a:spcPts val="0"/>
              </a:spcBef>
              <a:spcAft>
                <a:spcPts val="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7B44AFB-0477-AF09-ED1B-A58DD81AE9C5}"/>
              </a:ext>
            </a:extLst>
          </p:cNvPr>
          <p:cNvSpPr txBox="1"/>
          <p:nvPr/>
        </p:nvSpPr>
        <p:spPr>
          <a:xfrm>
            <a:off x="-6173" y="5274126"/>
            <a:ext cx="9066277" cy="641971"/>
          </a:xfrm>
          <a:prstGeom prst="rect">
            <a:avLst/>
          </a:prstGeom>
          <a:noFill/>
        </p:spPr>
        <p:txBody>
          <a:bodyPr wrap="square">
            <a:spAutoFit/>
          </a:bodyPr>
          <a:lstStyle/>
          <a:p>
            <a:pPr marL="285750" marR="0" indent="-285750" algn="just">
              <a:lnSpc>
                <a:spcPct val="115000"/>
              </a:lnSpc>
              <a:spcBef>
                <a:spcPts val="0"/>
              </a:spcBef>
              <a:spcAft>
                <a:spcPts val="0"/>
              </a:spcAft>
              <a:buFont typeface="Wingdings" panose="05000000000000000000" pitchFamily="2" charset="2"/>
              <a:buChar char="Ø"/>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Usually, the bioreactor assumes a perfect stirred and is describe by several macro scope variables, such as: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biomass, substrate</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oxygen concentrations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temperature</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etc.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00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1" name="TextBox 10">
            <a:extLst>
              <a:ext uri="{FF2B5EF4-FFF2-40B4-BE49-F238E27FC236}">
                <a16:creationId xmlns:a16="http://schemas.microsoft.com/office/drawing/2014/main" id="{C3E5AECA-A0CC-2ECF-4B27-F467FC28F668}"/>
              </a:ext>
            </a:extLst>
          </p:cNvPr>
          <p:cNvSpPr txBox="1"/>
          <p:nvPr/>
        </p:nvSpPr>
        <p:spPr>
          <a:xfrm>
            <a:off x="5311" y="1500825"/>
            <a:ext cx="9144000" cy="703911"/>
          </a:xfrm>
          <a:prstGeom prst="rect">
            <a:avLst/>
          </a:prstGeom>
          <a:noFill/>
        </p:spPr>
        <p:txBody>
          <a:bodyPr wrap="square">
            <a:spAutoFit/>
          </a:bodyPr>
          <a:lstStyle/>
          <a:p>
            <a:pPr marL="0" marR="0" algn="just">
              <a:lnSpc>
                <a:spcPct val="115000"/>
              </a:lnSpc>
              <a:spcBef>
                <a:spcPts val="0"/>
              </a:spcBef>
              <a:spcAft>
                <a:spcPts val="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mathematical model of a bioreactor depends on its operating mode. In this way, in practice, for these types of bioreactors three operating modes could be defined:</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FF35ACA-D699-13C6-1D4B-FC53BF525F04}"/>
              </a:ext>
            </a:extLst>
          </p:cNvPr>
          <p:cNvSpPr txBox="1"/>
          <p:nvPr/>
        </p:nvSpPr>
        <p:spPr>
          <a:xfrm>
            <a:off x="3635896" y="2475317"/>
            <a:ext cx="5430785" cy="3756669"/>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Batch mode</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 batch bioreactor is a reactor with a cyclical operating, without feed and exit flows. The entire quantity of substrate and nutrients, with a small quantity of biomass are introduced in the bioreactor at the beginning of the fermentation. During the fermentation, the bioreactor will be not fed with any substrate and the process will be completed after the substrate has been sufficiently consumed. The result is that the entire quantity of biomass is collected, from which then the desire product will be extracted.  The possibilities of process control in this case are very limited and could be resumed with some physical variables: temperature, pH, energetically consumption, length of fermentation etc.</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Object 2">
            <a:extLst>
              <a:ext uri="{FF2B5EF4-FFF2-40B4-BE49-F238E27FC236}">
                <a16:creationId xmlns:a16="http://schemas.microsoft.com/office/drawing/2014/main" id="{83A01B5C-53A4-7D28-A521-B2CEDB157CA3}"/>
              </a:ext>
            </a:extLst>
          </p:cNvPr>
          <p:cNvGraphicFramePr>
            <a:graphicFrameLocks noChangeAspect="1"/>
          </p:cNvGraphicFramePr>
          <p:nvPr>
            <p:extLst>
              <p:ext uri="{D42A27DB-BD31-4B8C-83A1-F6EECF244321}">
                <p14:modId xmlns:p14="http://schemas.microsoft.com/office/powerpoint/2010/main" val="1851082157"/>
              </p:ext>
            </p:extLst>
          </p:nvPr>
        </p:nvGraphicFramePr>
        <p:xfrm>
          <a:off x="-85587" y="2852936"/>
          <a:ext cx="4009515" cy="2808312"/>
        </p:xfrm>
        <a:graphic>
          <a:graphicData uri="http://schemas.openxmlformats.org/presentationml/2006/ole">
            <mc:AlternateContent xmlns:mc="http://schemas.openxmlformats.org/markup-compatibility/2006">
              <mc:Choice xmlns:v="urn:schemas-microsoft-com:vml" Requires="v">
                <p:oleObj name="Document" r:id="rId3" imgW="2696951" imgH="1889465" progId="Word.Document.12">
                  <p:embed/>
                </p:oleObj>
              </mc:Choice>
              <mc:Fallback>
                <p:oleObj name="Document" r:id="rId3" imgW="2696951" imgH="1889465" progId="Word.Document.12">
                  <p:embed/>
                  <p:pic>
                    <p:nvPicPr>
                      <p:cNvPr id="0" name=""/>
                      <p:cNvPicPr/>
                      <p:nvPr/>
                    </p:nvPicPr>
                    <p:blipFill>
                      <a:blip r:embed="rId4"/>
                      <a:stretch>
                        <a:fillRect/>
                      </a:stretch>
                    </p:blipFill>
                    <p:spPr>
                      <a:xfrm>
                        <a:off x="-85587" y="2852936"/>
                        <a:ext cx="4009515" cy="2808312"/>
                      </a:xfrm>
                      <a:prstGeom prst="rect">
                        <a:avLst/>
                      </a:prstGeom>
                    </p:spPr>
                  </p:pic>
                </p:oleObj>
              </mc:Fallback>
            </mc:AlternateContent>
          </a:graphicData>
        </a:graphic>
      </p:graphicFrame>
    </p:spTree>
    <p:extLst>
      <p:ext uri="{BB962C8B-B14F-4D97-AF65-F5344CB8AC3E}">
        <p14:creationId xmlns:p14="http://schemas.microsoft.com/office/powerpoint/2010/main" val="39147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1" name="TextBox 10">
            <a:extLst>
              <a:ext uri="{FF2B5EF4-FFF2-40B4-BE49-F238E27FC236}">
                <a16:creationId xmlns:a16="http://schemas.microsoft.com/office/drawing/2014/main" id="{C3E5AECA-A0CC-2ECF-4B27-F467FC28F668}"/>
              </a:ext>
            </a:extLst>
          </p:cNvPr>
          <p:cNvSpPr txBox="1"/>
          <p:nvPr/>
        </p:nvSpPr>
        <p:spPr>
          <a:xfrm>
            <a:off x="5311" y="1500825"/>
            <a:ext cx="9144000" cy="703911"/>
          </a:xfrm>
          <a:prstGeom prst="rect">
            <a:avLst/>
          </a:prstGeom>
          <a:noFill/>
        </p:spPr>
        <p:txBody>
          <a:bodyPr wrap="square">
            <a:spAutoFit/>
          </a:bodyPr>
          <a:lstStyle/>
          <a:p>
            <a:pPr marL="0" marR="0" algn="just">
              <a:lnSpc>
                <a:spcPct val="115000"/>
              </a:lnSpc>
              <a:spcBef>
                <a:spcPts val="0"/>
              </a:spcBef>
              <a:spcAft>
                <a:spcPts val="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mathematical model of a bioreactor depends on its operating mode. In this way, in practice, for these types of bioreactors three operating modes could be defined:</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75A3E9D-A6AE-4E44-8D05-A34EB85489D2}"/>
              </a:ext>
            </a:extLst>
          </p:cNvPr>
          <p:cNvSpPr txBox="1"/>
          <p:nvPr/>
        </p:nvSpPr>
        <p:spPr>
          <a:xfrm>
            <a:off x="3707904" y="2479969"/>
            <a:ext cx="5328592" cy="347351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Fed-batch mode</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The fed-batch bioreactors type or with semi continuous operating are reactors with cyclical working, with a continuous or intermittently feeding and without exit. In the vessel is initially introduced both a small quantity of substrate and a biomass. Then, during the fermentation process, and in function of the microorganisms’ necessities, the reactor will be fed with a controlled flow of substrate. Therefore, the possibilities of process control of this kind of bioreactors are more diverse than that of the batch type. Aside from the physical variables, the biological variables: substrate concentration, biomass concentration etc. can also be controlled.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Object 2">
            <a:extLst>
              <a:ext uri="{FF2B5EF4-FFF2-40B4-BE49-F238E27FC236}">
                <a16:creationId xmlns:a16="http://schemas.microsoft.com/office/drawing/2014/main" id="{2B0C31D9-DA23-B238-9A14-38C7DF9563E4}"/>
              </a:ext>
            </a:extLst>
          </p:cNvPr>
          <p:cNvGraphicFramePr>
            <a:graphicFrameLocks noChangeAspect="1"/>
          </p:cNvGraphicFramePr>
          <p:nvPr>
            <p:extLst>
              <p:ext uri="{D42A27DB-BD31-4B8C-83A1-F6EECF244321}">
                <p14:modId xmlns:p14="http://schemas.microsoft.com/office/powerpoint/2010/main" val="3770793045"/>
              </p:ext>
            </p:extLst>
          </p:nvPr>
        </p:nvGraphicFramePr>
        <p:xfrm>
          <a:off x="-180528" y="2924944"/>
          <a:ext cx="4170881" cy="2832958"/>
        </p:xfrm>
        <a:graphic>
          <a:graphicData uri="http://schemas.openxmlformats.org/presentationml/2006/ole">
            <mc:AlternateContent xmlns:mc="http://schemas.openxmlformats.org/markup-compatibility/2006">
              <mc:Choice xmlns:v="urn:schemas-microsoft-com:vml" Requires="v">
                <p:oleObj name="Document" r:id="rId3" imgW="2696951" imgH="1832143" progId="Word.Document.12">
                  <p:embed/>
                </p:oleObj>
              </mc:Choice>
              <mc:Fallback>
                <p:oleObj name="Document" r:id="rId3" imgW="2696951" imgH="1832143" progId="Word.Document.12">
                  <p:embed/>
                  <p:pic>
                    <p:nvPicPr>
                      <p:cNvPr id="0" name=""/>
                      <p:cNvPicPr/>
                      <p:nvPr/>
                    </p:nvPicPr>
                    <p:blipFill>
                      <a:blip r:embed="rId4"/>
                      <a:stretch>
                        <a:fillRect/>
                      </a:stretch>
                    </p:blipFill>
                    <p:spPr>
                      <a:xfrm>
                        <a:off x="-180528" y="2924944"/>
                        <a:ext cx="4170881" cy="2832958"/>
                      </a:xfrm>
                      <a:prstGeom prst="rect">
                        <a:avLst/>
                      </a:prstGeom>
                    </p:spPr>
                  </p:pic>
                </p:oleObj>
              </mc:Fallback>
            </mc:AlternateContent>
          </a:graphicData>
        </a:graphic>
      </p:graphicFrame>
    </p:spTree>
    <p:extLst>
      <p:ext uri="{BB962C8B-B14F-4D97-AF65-F5344CB8AC3E}">
        <p14:creationId xmlns:p14="http://schemas.microsoft.com/office/powerpoint/2010/main" val="38057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1" name="TextBox 10">
            <a:extLst>
              <a:ext uri="{FF2B5EF4-FFF2-40B4-BE49-F238E27FC236}">
                <a16:creationId xmlns:a16="http://schemas.microsoft.com/office/drawing/2014/main" id="{C3E5AECA-A0CC-2ECF-4B27-F467FC28F668}"/>
              </a:ext>
            </a:extLst>
          </p:cNvPr>
          <p:cNvSpPr txBox="1"/>
          <p:nvPr/>
        </p:nvSpPr>
        <p:spPr>
          <a:xfrm>
            <a:off x="5311" y="1500825"/>
            <a:ext cx="9144000" cy="703911"/>
          </a:xfrm>
          <a:prstGeom prst="rect">
            <a:avLst/>
          </a:prstGeom>
          <a:noFill/>
        </p:spPr>
        <p:txBody>
          <a:bodyPr wrap="square">
            <a:spAutoFit/>
          </a:bodyPr>
          <a:lstStyle/>
          <a:p>
            <a:pPr marL="0" marR="0" algn="just">
              <a:lnSpc>
                <a:spcPct val="115000"/>
              </a:lnSpc>
              <a:spcBef>
                <a:spcPts val="0"/>
              </a:spcBef>
              <a:spcAft>
                <a:spcPts val="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mathematical model of a bioreactor depends on its operating mode. In this way, in practice, for these types of bioreactors three operating modes could be defined:</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DF45DCB-7C62-91DF-5256-A24672055484}"/>
              </a:ext>
            </a:extLst>
          </p:cNvPr>
          <p:cNvSpPr txBox="1"/>
          <p:nvPr/>
        </p:nvSpPr>
        <p:spPr>
          <a:xfrm>
            <a:off x="4139952" y="2764130"/>
            <a:ext cx="4896544" cy="2901179"/>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Continuous mode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This mode is more efficiently from the economical point of view and the bioreactors are with stirred, with continuous operating, eventually with separation and recycling, as well the gas-liquid bioreactors, used especially in the industry for obtaining a great volume of biomass (i.e. unicellular proteins) or for the biological treatment of residual water. In such a reactor, the biomass is evacuated with a flow equal with that of the substrate feeding.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Object 3">
            <a:extLst>
              <a:ext uri="{FF2B5EF4-FFF2-40B4-BE49-F238E27FC236}">
                <a16:creationId xmlns:a16="http://schemas.microsoft.com/office/drawing/2014/main" id="{91E20F10-EB22-5813-6553-AA60DCB42058}"/>
              </a:ext>
            </a:extLst>
          </p:cNvPr>
          <p:cNvGraphicFramePr>
            <a:graphicFrameLocks noChangeAspect="1"/>
          </p:cNvGraphicFramePr>
          <p:nvPr>
            <p:extLst>
              <p:ext uri="{D42A27DB-BD31-4B8C-83A1-F6EECF244321}">
                <p14:modId xmlns:p14="http://schemas.microsoft.com/office/powerpoint/2010/main" val="110891987"/>
              </p:ext>
            </p:extLst>
          </p:nvPr>
        </p:nvGraphicFramePr>
        <p:xfrm>
          <a:off x="-6086" y="2750806"/>
          <a:ext cx="3940447" cy="2759936"/>
        </p:xfrm>
        <a:graphic>
          <a:graphicData uri="http://schemas.openxmlformats.org/presentationml/2006/ole">
            <mc:AlternateContent xmlns:mc="http://schemas.openxmlformats.org/markup-compatibility/2006">
              <mc:Choice xmlns:v="urn:schemas-microsoft-com:vml" Requires="v">
                <p:oleObj name="Document" r:id="rId3" imgW="2696951" imgH="1889465" progId="Word.Document.12">
                  <p:embed/>
                </p:oleObj>
              </mc:Choice>
              <mc:Fallback>
                <p:oleObj name="Document" r:id="rId3" imgW="2696951" imgH="1889465" progId="Word.Document.12">
                  <p:embed/>
                  <p:pic>
                    <p:nvPicPr>
                      <p:cNvPr id="0" name=""/>
                      <p:cNvPicPr/>
                      <p:nvPr/>
                    </p:nvPicPr>
                    <p:blipFill>
                      <a:blip r:embed="rId4"/>
                      <a:stretch>
                        <a:fillRect/>
                      </a:stretch>
                    </p:blipFill>
                    <p:spPr>
                      <a:xfrm>
                        <a:off x="-6086" y="2750806"/>
                        <a:ext cx="3940447" cy="2759936"/>
                      </a:xfrm>
                      <a:prstGeom prst="rect">
                        <a:avLst/>
                      </a:prstGeom>
                    </p:spPr>
                  </p:pic>
                </p:oleObj>
              </mc:Fallback>
            </mc:AlternateContent>
          </a:graphicData>
        </a:graphic>
      </p:graphicFrame>
    </p:spTree>
    <p:extLst>
      <p:ext uri="{BB962C8B-B14F-4D97-AF65-F5344CB8AC3E}">
        <p14:creationId xmlns:p14="http://schemas.microsoft.com/office/powerpoint/2010/main" val="22501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7" name="TextBox 6">
            <a:extLst>
              <a:ext uri="{FF2B5EF4-FFF2-40B4-BE49-F238E27FC236}">
                <a16:creationId xmlns:a16="http://schemas.microsoft.com/office/drawing/2014/main" id="{F4465A54-5FFB-830B-1139-05E11012CCDF}"/>
              </a:ext>
            </a:extLst>
          </p:cNvPr>
          <p:cNvSpPr txBox="1"/>
          <p:nvPr/>
        </p:nvSpPr>
        <p:spPr>
          <a:xfrm>
            <a:off x="107504" y="1772816"/>
            <a:ext cx="8928992" cy="1208279"/>
          </a:xfrm>
          <a:prstGeom prst="rect">
            <a:avLst/>
          </a:prstGeom>
          <a:noFill/>
        </p:spPr>
        <p:txBody>
          <a:bodyPr wrap="square">
            <a:spAutoFit/>
          </a:bodyPr>
          <a:lstStyle/>
          <a:p>
            <a:pPr marL="285750" marR="0" indent="-285750" algn="just">
              <a:lnSpc>
                <a:spcPct val="115000"/>
              </a:lnSpc>
              <a:spcBef>
                <a:spcPts val="0"/>
              </a:spcBef>
              <a:spcAft>
                <a:spcPts val="0"/>
              </a:spcAft>
              <a:buFont typeface="Wingdings" panose="05000000000000000000" pitchFamily="2" charset="2"/>
              <a:buChar char="Ø"/>
              <a:tabLst>
                <a:tab pos="4108450" algn="l"/>
              </a:tabLs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mathematical model of a biotechnological process is formed by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equation system</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which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components or the concentrations of components implied in reactions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that take place in bioreactor appear, equations which are obtained by writing, for each component,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mass and energetic balances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F90896D-895C-5B88-12C7-213E5DAC46AB}"/>
              </a:ext>
            </a:extLst>
          </p:cNvPr>
          <p:cNvSpPr txBox="1"/>
          <p:nvPr/>
        </p:nvSpPr>
        <p:spPr>
          <a:xfrm>
            <a:off x="107504" y="3189387"/>
            <a:ext cx="8928992" cy="1491434"/>
          </a:xfrm>
          <a:prstGeom prst="rect">
            <a:avLst/>
          </a:prstGeom>
          <a:noFill/>
        </p:spPr>
        <p:txBody>
          <a:bodyPr wrap="square">
            <a:spAutoFit/>
          </a:bodyPr>
          <a:lstStyle/>
          <a:p>
            <a:pPr marL="285750" marR="0" indent="-285750" algn="just">
              <a:lnSpc>
                <a:spcPct val="115000"/>
              </a:lnSpc>
              <a:spcBef>
                <a:spcPts val="0"/>
              </a:spcBef>
              <a:spcAft>
                <a:spcPts val="0"/>
              </a:spcAft>
              <a:buFont typeface="Wingdings" panose="05000000000000000000" pitchFamily="2" charset="2"/>
              <a:buChar char="Ø"/>
              <a:tabLst>
                <a:tab pos="4108450" algn="l"/>
              </a:tabLs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dynamic or variation in time of the quantity of each component is expressed by two phenomena:</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15000"/>
              </a:lnSpc>
              <a:buFont typeface="Times New Roman" panose="02020603050405020304" pitchFamily="18" charset="0"/>
              <a:buChar char="-"/>
              <a:tabLst>
                <a:tab pos="4108450" algn="l"/>
              </a:tabLs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Primarily, there are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chemical, biochemical, and biological reactions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transform certain components in others.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15000"/>
              </a:lnSpc>
              <a:buFont typeface="Times New Roman" panose="02020603050405020304" pitchFamily="18" charset="0"/>
              <a:buChar char="-"/>
              <a:tabLst>
                <a:tab pos="4108450" algn="l"/>
              </a:tabLs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Secondarily,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mass transfer</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due to the liquid and gas interchanges between the reactor and the environment or with other bioreactors exists.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B4C283A-020A-86D2-F257-5FC66EBBB295}"/>
              </a:ext>
            </a:extLst>
          </p:cNvPr>
          <p:cNvSpPr txBox="1"/>
          <p:nvPr/>
        </p:nvSpPr>
        <p:spPr>
          <a:xfrm>
            <a:off x="104973" y="4889113"/>
            <a:ext cx="8928992" cy="1208279"/>
          </a:xfrm>
          <a:prstGeom prst="rect">
            <a:avLst/>
          </a:prstGeom>
          <a:noFill/>
        </p:spPr>
        <p:txBody>
          <a:bodyPr wrap="square">
            <a:spAutoFit/>
          </a:bodyPr>
          <a:lstStyle/>
          <a:p>
            <a:pPr marL="285750" marR="0" indent="-285750" algn="just">
              <a:lnSpc>
                <a:spcPct val="115000"/>
              </a:lnSpc>
              <a:spcBef>
                <a:spcPts val="0"/>
              </a:spcBef>
              <a:spcAft>
                <a:spcPts val="0"/>
              </a:spcAft>
              <a:buFont typeface="Wingdings" panose="05000000000000000000" pitchFamily="2" charset="2"/>
              <a:buChar char="Ø"/>
              <a:tabLst>
                <a:tab pos="4108450" algn="l"/>
              </a:tabLs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Within this context, the mathematical model of a bioprocess represents a mathematical description of two types of phenomena, where the chemical, biochemical and biological reactions cause the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bioprocess kinetics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while the mass transfer phenomena defines </a:t>
            </a: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dynamics of transport</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15000"/>
              </a:lnSpc>
              <a:spcBef>
                <a:spcPts val="0"/>
              </a:spcBef>
              <a:spcAft>
                <a:spcPts val="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42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2627784" y="1559810"/>
            <a:ext cx="4572000" cy="425501"/>
          </a:xfrm>
          <a:prstGeom prst="rect">
            <a:avLst/>
          </a:prstGeom>
          <a:noFill/>
        </p:spPr>
        <p:txBody>
          <a:bodyPr wrap="square">
            <a:spAutoFit/>
          </a:bodyPr>
          <a:lstStyle/>
          <a:p>
            <a:pPr marL="0" marR="0">
              <a:lnSpc>
                <a:spcPct val="115000"/>
              </a:lnSpc>
              <a:spcBef>
                <a:spcPts val="0"/>
              </a:spcBef>
              <a:spcAft>
                <a:spcPts val="0"/>
              </a:spcAft>
            </a:pPr>
            <a:r>
              <a:rPr lang="ro-RO" sz="2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kinetic of microorganisms growing</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08FCFA5-066C-E659-F740-9B8C7A098909}"/>
              </a:ext>
            </a:extLst>
          </p:cNvPr>
          <p:cNvSpPr txBox="1"/>
          <p:nvPr/>
        </p:nvSpPr>
        <p:spPr>
          <a:xfrm>
            <a:off x="5757378" y="3116137"/>
            <a:ext cx="3258607" cy="2308324"/>
          </a:xfrm>
          <a:prstGeom prst="rect">
            <a:avLst/>
          </a:prstGeom>
          <a:noFill/>
        </p:spPr>
        <p:txBody>
          <a:bodyPr wrap="square">
            <a:spAutoFit/>
          </a:bodyPr>
          <a:lstStyle/>
          <a:p>
            <a:pPr algn="just"/>
            <a:r>
              <a:rPr lang="en-GB" sz="1600" dirty="0">
                <a:effectLst/>
                <a:latin typeface="Calibri" panose="020F0502020204030204" pitchFamily="34" charset="0"/>
                <a:ea typeface="Calibri" panose="020F0502020204030204" pitchFamily="34" charset="0"/>
                <a:cs typeface="Calibri" panose="020F0502020204030204" pitchFamily="34" charset="0"/>
              </a:rPr>
              <a:t>The kinetic of microorganisms' growing (figure 3) is necessary from the point of view of </a:t>
            </a:r>
            <a:r>
              <a:rPr lang="en-GB" sz="1600" b="1" i="1" dirty="0">
                <a:effectLst/>
                <a:latin typeface="Calibri" panose="020F0502020204030204" pitchFamily="34" charset="0"/>
                <a:ea typeface="Calibri" panose="020F0502020204030204" pitchFamily="34" charset="0"/>
                <a:cs typeface="Calibri" panose="020F0502020204030204" pitchFamily="34" charset="0"/>
              </a:rPr>
              <a:t>knowing the process phases</a:t>
            </a:r>
            <a:r>
              <a:rPr lang="en-GB" sz="1600" dirty="0">
                <a:effectLst/>
                <a:latin typeface="Calibri" panose="020F0502020204030204" pitchFamily="34" charset="0"/>
                <a:ea typeface="Calibri" panose="020F0502020204030204" pitchFamily="34" charset="0"/>
                <a:cs typeface="Calibri" panose="020F0502020204030204" pitchFamily="34" charset="0"/>
              </a:rPr>
              <a:t> (table 1), </a:t>
            </a:r>
            <a:r>
              <a:rPr lang="en-GB" sz="1600" b="1" i="1" dirty="0">
                <a:effectLst/>
                <a:latin typeface="Calibri" panose="020F0502020204030204" pitchFamily="34" charset="0"/>
                <a:ea typeface="Calibri" panose="020F0502020204030204" pitchFamily="34" charset="0"/>
                <a:cs typeface="Calibri" panose="020F0502020204030204" pitchFamily="34" charset="0"/>
              </a:rPr>
              <a:t>the duration</a:t>
            </a:r>
            <a:r>
              <a:rPr lang="en-GB" sz="1600" dirty="0">
                <a:effectLst/>
                <a:latin typeface="Calibri" panose="020F0502020204030204" pitchFamily="34" charset="0"/>
                <a:ea typeface="Calibri" panose="020F0502020204030204" pitchFamily="34" charset="0"/>
                <a:cs typeface="Calibri" panose="020F0502020204030204" pitchFamily="34" charset="0"/>
              </a:rPr>
              <a:t> of these phases, </a:t>
            </a:r>
            <a:r>
              <a:rPr lang="en-GB" sz="1600" b="1" i="1" dirty="0">
                <a:effectLst/>
                <a:latin typeface="Calibri" panose="020F0502020204030204" pitchFamily="34" charset="0"/>
                <a:ea typeface="Calibri" panose="020F0502020204030204" pitchFamily="34" charset="0"/>
                <a:cs typeface="Calibri" panose="020F0502020204030204" pitchFamily="34" charset="0"/>
              </a:rPr>
              <a:t>the factors which influence</a:t>
            </a:r>
            <a:r>
              <a:rPr lang="en-GB" sz="1600" dirty="0">
                <a:effectLst/>
                <a:latin typeface="Calibri" panose="020F0502020204030204" pitchFamily="34" charset="0"/>
                <a:ea typeface="Calibri" panose="020F0502020204030204" pitchFamily="34" charset="0"/>
                <a:cs typeface="Calibri" panose="020F0502020204030204" pitchFamily="34" charset="0"/>
              </a:rPr>
              <a:t> them in order to choose then </a:t>
            </a:r>
            <a:r>
              <a:rPr lang="en-GB" sz="1600" b="1" i="1" dirty="0">
                <a:effectLst/>
                <a:latin typeface="Calibri" panose="020F0502020204030204" pitchFamily="34" charset="0"/>
                <a:ea typeface="Calibri" panose="020F0502020204030204" pitchFamily="34" charset="0"/>
                <a:cs typeface="Calibri" panose="020F0502020204030204" pitchFamily="34" charset="0"/>
              </a:rPr>
              <a:t>the type of vessel</a:t>
            </a:r>
            <a:r>
              <a:rPr lang="en-GB" sz="1600" dirty="0">
                <a:effectLst/>
                <a:latin typeface="Calibri" panose="020F0502020204030204" pitchFamily="34" charset="0"/>
                <a:ea typeface="Calibri" panose="020F0502020204030204" pitchFamily="34" charset="0"/>
                <a:cs typeface="Calibri" panose="020F0502020204030204" pitchFamily="34" charset="0"/>
              </a:rPr>
              <a:t> and </a:t>
            </a:r>
            <a:r>
              <a:rPr lang="en-GB" sz="1600" b="1" i="1" dirty="0">
                <a:effectLst/>
                <a:latin typeface="Calibri" panose="020F0502020204030204" pitchFamily="34" charset="0"/>
                <a:ea typeface="Calibri" panose="020F0502020204030204" pitchFamily="34" charset="0"/>
                <a:cs typeface="Calibri" panose="020F0502020204030204" pitchFamily="34" charset="0"/>
              </a:rPr>
              <a:t>the process control mode</a:t>
            </a:r>
            <a:r>
              <a:rPr lang="en-GB" sz="1600" dirty="0">
                <a:effectLst/>
                <a:latin typeface="Calibri" panose="020F0502020204030204" pitchFamily="34" charset="0"/>
                <a:ea typeface="Calibri" panose="020F0502020204030204" pitchFamily="34" charset="0"/>
                <a:cs typeface="Calibri" panose="020F0502020204030204" pitchFamily="34" charset="0"/>
              </a:rPr>
              <a:t> for the bioreactor.</a:t>
            </a:r>
            <a:endParaRPr lang="en-US" sz="1600" dirty="0">
              <a:latin typeface="Calibri" panose="020F0502020204030204" pitchFamily="34" charset="0"/>
              <a:cs typeface="Calibri" panose="020F0502020204030204" pitchFamily="34" charset="0"/>
            </a:endParaRPr>
          </a:p>
        </p:txBody>
      </p:sp>
      <p:grpSp>
        <p:nvGrpSpPr>
          <p:cNvPr id="76" name="Group 75">
            <a:extLst>
              <a:ext uri="{FF2B5EF4-FFF2-40B4-BE49-F238E27FC236}">
                <a16:creationId xmlns:a16="http://schemas.microsoft.com/office/drawing/2014/main" id="{2DDCABDC-1E8E-8F2F-95F0-F62FB7993850}"/>
              </a:ext>
            </a:extLst>
          </p:cNvPr>
          <p:cNvGrpSpPr>
            <a:grpSpLocks/>
          </p:cNvGrpSpPr>
          <p:nvPr/>
        </p:nvGrpSpPr>
        <p:grpSpPr bwMode="auto">
          <a:xfrm>
            <a:off x="56078" y="2348880"/>
            <a:ext cx="5380018" cy="3744416"/>
            <a:chOff x="1941" y="3074"/>
            <a:chExt cx="6053" cy="4299"/>
          </a:xfrm>
        </p:grpSpPr>
        <p:cxnSp>
          <p:nvCxnSpPr>
            <p:cNvPr id="77" name="Line 3">
              <a:extLst>
                <a:ext uri="{FF2B5EF4-FFF2-40B4-BE49-F238E27FC236}">
                  <a16:creationId xmlns:a16="http://schemas.microsoft.com/office/drawing/2014/main" id="{3BFC90D5-2A22-BABB-207F-AA049FB861DA}"/>
                </a:ext>
              </a:extLst>
            </p:cNvPr>
            <p:cNvCxnSpPr>
              <a:cxnSpLocks noChangeShapeType="1"/>
            </p:cNvCxnSpPr>
            <p:nvPr/>
          </p:nvCxnSpPr>
          <p:spPr bwMode="auto">
            <a:xfrm flipV="1">
              <a:off x="2914" y="3192"/>
              <a:ext cx="0" cy="3396"/>
            </a:xfrm>
            <a:prstGeom prst="line">
              <a:avLst/>
            </a:prstGeom>
            <a:noFill/>
            <a:ln w="9525">
              <a:solidFill>
                <a:srgbClr val="000000"/>
              </a:solidFill>
              <a:round/>
              <a:headEnd/>
              <a:tailEnd type="stealth" w="sm" len="lg"/>
            </a:ln>
            <a:extLst>
              <a:ext uri="{909E8E84-426E-40DD-AFC4-6F175D3DCCD1}">
                <a14:hiddenFill xmlns:a14="http://schemas.microsoft.com/office/drawing/2010/main">
                  <a:noFill/>
                </a14:hiddenFill>
              </a:ext>
            </a:extLst>
          </p:spPr>
        </p:cxnSp>
        <p:cxnSp>
          <p:nvCxnSpPr>
            <p:cNvPr id="78" name="Line 4">
              <a:extLst>
                <a:ext uri="{FF2B5EF4-FFF2-40B4-BE49-F238E27FC236}">
                  <a16:creationId xmlns:a16="http://schemas.microsoft.com/office/drawing/2014/main" id="{036570DA-45B7-87B7-3B93-B680FD48C891}"/>
                </a:ext>
              </a:extLst>
            </p:cNvPr>
            <p:cNvCxnSpPr>
              <a:cxnSpLocks noChangeShapeType="1"/>
            </p:cNvCxnSpPr>
            <p:nvPr/>
          </p:nvCxnSpPr>
          <p:spPr bwMode="auto">
            <a:xfrm>
              <a:off x="2915" y="6589"/>
              <a:ext cx="295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9" name="Line 5">
              <a:extLst>
                <a:ext uri="{FF2B5EF4-FFF2-40B4-BE49-F238E27FC236}">
                  <a16:creationId xmlns:a16="http://schemas.microsoft.com/office/drawing/2014/main" id="{35161415-01AA-DCC4-188E-A31637393726}"/>
                </a:ext>
              </a:extLst>
            </p:cNvPr>
            <p:cNvCxnSpPr>
              <a:cxnSpLocks noChangeShapeType="1"/>
            </p:cNvCxnSpPr>
            <p:nvPr/>
          </p:nvCxnSpPr>
          <p:spPr bwMode="auto">
            <a:xfrm>
              <a:off x="5936" y="6588"/>
              <a:ext cx="1812" cy="0"/>
            </a:xfrm>
            <a:prstGeom prst="line">
              <a:avLst/>
            </a:prstGeom>
            <a:noFill/>
            <a:ln w="9525">
              <a:solidFill>
                <a:srgbClr val="000000"/>
              </a:solidFill>
              <a:round/>
              <a:headEnd/>
              <a:tailEnd type="stealth" w="sm" len="lg"/>
            </a:ln>
            <a:extLst>
              <a:ext uri="{909E8E84-426E-40DD-AFC4-6F175D3DCCD1}">
                <a14:hiddenFill xmlns:a14="http://schemas.microsoft.com/office/drawing/2010/main">
                  <a:noFill/>
                </a14:hiddenFill>
              </a:ext>
            </a:extLst>
          </p:spPr>
        </p:cxnSp>
        <p:cxnSp>
          <p:nvCxnSpPr>
            <p:cNvPr id="80" name="Line 6">
              <a:extLst>
                <a:ext uri="{FF2B5EF4-FFF2-40B4-BE49-F238E27FC236}">
                  <a16:creationId xmlns:a16="http://schemas.microsoft.com/office/drawing/2014/main" id="{52D0C2F2-C749-0E87-FB02-00A45B7B68BA}"/>
                </a:ext>
              </a:extLst>
            </p:cNvPr>
            <p:cNvCxnSpPr>
              <a:cxnSpLocks noChangeShapeType="1"/>
            </p:cNvCxnSpPr>
            <p:nvPr/>
          </p:nvCxnSpPr>
          <p:spPr bwMode="auto">
            <a:xfrm>
              <a:off x="2914" y="4298"/>
              <a:ext cx="32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81" name="Line 7">
              <a:extLst>
                <a:ext uri="{FF2B5EF4-FFF2-40B4-BE49-F238E27FC236}">
                  <a16:creationId xmlns:a16="http://schemas.microsoft.com/office/drawing/2014/main" id="{04192666-CA45-F3A6-E2AA-D0A71F2F94D3}"/>
                </a:ext>
              </a:extLst>
            </p:cNvPr>
            <p:cNvCxnSpPr>
              <a:cxnSpLocks noChangeShapeType="1"/>
            </p:cNvCxnSpPr>
            <p:nvPr/>
          </p:nvCxnSpPr>
          <p:spPr bwMode="auto">
            <a:xfrm flipV="1">
              <a:off x="3405" y="3497"/>
              <a:ext cx="0" cy="6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82" name="Line 8">
              <a:extLst>
                <a:ext uri="{FF2B5EF4-FFF2-40B4-BE49-F238E27FC236}">
                  <a16:creationId xmlns:a16="http://schemas.microsoft.com/office/drawing/2014/main" id="{36EC7657-697D-B5AC-96EA-78D13AA9F0F3}"/>
                </a:ext>
              </a:extLst>
            </p:cNvPr>
            <p:cNvCxnSpPr>
              <a:cxnSpLocks noChangeShapeType="1"/>
            </p:cNvCxnSpPr>
            <p:nvPr/>
          </p:nvCxnSpPr>
          <p:spPr bwMode="auto">
            <a:xfrm>
              <a:off x="3573" y="3328"/>
              <a:ext cx="10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83" name="Line 9">
              <a:extLst>
                <a:ext uri="{FF2B5EF4-FFF2-40B4-BE49-F238E27FC236}">
                  <a16:creationId xmlns:a16="http://schemas.microsoft.com/office/drawing/2014/main" id="{04DF1745-9BE9-F0D9-0AA3-77B3BAF29B16}"/>
                </a:ext>
              </a:extLst>
            </p:cNvPr>
            <p:cNvCxnSpPr>
              <a:cxnSpLocks noChangeShapeType="1"/>
            </p:cNvCxnSpPr>
            <p:nvPr/>
          </p:nvCxnSpPr>
          <p:spPr bwMode="auto">
            <a:xfrm flipV="1">
              <a:off x="4763" y="3481"/>
              <a:ext cx="0" cy="6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84" name="Line 10">
              <a:extLst>
                <a:ext uri="{FF2B5EF4-FFF2-40B4-BE49-F238E27FC236}">
                  <a16:creationId xmlns:a16="http://schemas.microsoft.com/office/drawing/2014/main" id="{1D28AAB9-EE5E-4872-606F-3073540625A8}"/>
                </a:ext>
              </a:extLst>
            </p:cNvPr>
            <p:cNvCxnSpPr>
              <a:cxnSpLocks noChangeShapeType="1"/>
            </p:cNvCxnSpPr>
            <p:nvPr/>
          </p:nvCxnSpPr>
          <p:spPr bwMode="auto">
            <a:xfrm>
              <a:off x="4928" y="4298"/>
              <a:ext cx="144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85" name="Line 11">
              <a:extLst>
                <a:ext uri="{FF2B5EF4-FFF2-40B4-BE49-F238E27FC236}">
                  <a16:creationId xmlns:a16="http://schemas.microsoft.com/office/drawing/2014/main" id="{92769D3A-9ECC-6FBA-2944-2CA7F14E440C}"/>
                </a:ext>
              </a:extLst>
            </p:cNvPr>
            <p:cNvCxnSpPr>
              <a:cxnSpLocks noChangeShapeType="1"/>
            </p:cNvCxnSpPr>
            <p:nvPr/>
          </p:nvCxnSpPr>
          <p:spPr bwMode="auto">
            <a:xfrm>
              <a:off x="6547" y="4474"/>
              <a:ext cx="114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sp>
          <p:nvSpPr>
            <p:cNvPr id="86" name="Arc 12">
              <a:extLst>
                <a:ext uri="{FF2B5EF4-FFF2-40B4-BE49-F238E27FC236}">
                  <a16:creationId xmlns:a16="http://schemas.microsoft.com/office/drawing/2014/main" id="{905E6ABA-34E7-959D-A030-0A4C6A4CB0A0}"/>
                </a:ext>
              </a:extLst>
            </p:cNvPr>
            <p:cNvSpPr>
              <a:spLocks/>
            </p:cNvSpPr>
            <p:nvPr/>
          </p:nvSpPr>
          <p:spPr bwMode="auto">
            <a:xfrm flipV="1">
              <a:off x="3238" y="4123"/>
              <a:ext cx="163" cy="169"/>
            </a:xfrm>
            <a:custGeom>
              <a:avLst/>
              <a:gdLst>
                <a:gd name="G0" fmla="+- 1330 0 0"/>
                <a:gd name="G1" fmla="+- 21600 0 0"/>
                <a:gd name="G2" fmla="+- 21600 0 0"/>
                <a:gd name="T0" fmla="*/ 0 w 22930"/>
                <a:gd name="T1" fmla="*/ 41 h 23983"/>
                <a:gd name="T2" fmla="*/ 22798 w 22930"/>
                <a:gd name="T3" fmla="*/ 23983 h 23983"/>
                <a:gd name="T4" fmla="*/ 1330 w 22930"/>
                <a:gd name="T5" fmla="*/ 21600 h 23983"/>
              </a:gdLst>
              <a:ahLst/>
              <a:cxnLst>
                <a:cxn ang="0">
                  <a:pos x="T0" y="T1"/>
                </a:cxn>
                <a:cxn ang="0">
                  <a:pos x="T2" y="T3"/>
                </a:cxn>
                <a:cxn ang="0">
                  <a:pos x="T4" y="T5"/>
                </a:cxn>
              </a:cxnLst>
              <a:rect l="0" t="0" r="r" b="b"/>
              <a:pathLst>
                <a:path w="22930" h="23983" fill="none" extrusionOk="0">
                  <a:moveTo>
                    <a:pt x="-1" y="40"/>
                  </a:moveTo>
                  <a:cubicBezTo>
                    <a:pt x="442" y="13"/>
                    <a:pt x="886" y="0"/>
                    <a:pt x="1330" y="0"/>
                  </a:cubicBezTo>
                  <a:cubicBezTo>
                    <a:pt x="13259" y="0"/>
                    <a:pt x="22930" y="9670"/>
                    <a:pt x="22930" y="21600"/>
                  </a:cubicBezTo>
                  <a:cubicBezTo>
                    <a:pt x="22930" y="22396"/>
                    <a:pt x="22885" y="23191"/>
                    <a:pt x="22798" y="23983"/>
                  </a:cubicBezTo>
                </a:path>
                <a:path w="22930" h="23983" stroke="0" extrusionOk="0">
                  <a:moveTo>
                    <a:pt x="-1" y="40"/>
                  </a:moveTo>
                  <a:cubicBezTo>
                    <a:pt x="442" y="13"/>
                    <a:pt x="886" y="0"/>
                    <a:pt x="1330" y="0"/>
                  </a:cubicBezTo>
                  <a:cubicBezTo>
                    <a:pt x="13259" y="0"/>
                    <a:pt x="22930" y="9670"/>
                    <a:pt x="22930" y="21600"/>
                  </a:cubicBezTo>
                  <a:cubicBezTo>
                    <a:pt x="22930" y="22396"/>
                    <a:pt x="22885" y="23191"/>
                    <a:pt x="22798" y="23983"/>
                  </a:cubicBezTo>
                  <a:lnTo>
                    <a:pt x="1330" y="2160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87" name="Arc 13">
              <a:extLst>
                <a:ext uri="{FF2B5EF4-FFF2-40B4-BE49-F238E27FC236}">
                  <a16:creationId xmlns:a16="http://schemas.microsoft.com/office/drawing/2014/main" id="{DD44C998-29CA-590F-EC9A-9A3E5BEAECF1}"/>
                </a:ext>
              </a:extLst>
            </p:cNvPr>
            <p:cNvSpPr>
              <a:spLocks/>
            </p:cNvSpPr>
            <p:nvPr/>
          </p:nvSpPr>
          <p:spPr bwMode="auto">
            <a:xfrm flipH="1">
              <a:off x="3407" y="3331"/>
              <a:ext cx="163" cy="170"/>
            </a:xfrm>
            <a:custGeom>
              <a:avLst/>
              <a:gdLst>
                <a:gd name="G0" fmla="+- 1330 0 0"/>
                <a:gd name="G1" fmla="+- 21600 0 0"/>
                <a:gd name="G2" fmla="+- 21600 0 0"/>
                <a:gd name="T0" fmla="*/ 0 w 22930"/>
                <a:gd name="T1" fmla="*/ 41 h 23983"/>
                <a:gd name="T2" fmla="*/ 22798 w 22930"/>
                <a:gd name="T3" fmla="*/ 23983 h 23983"/>
                <a:gd name="T4" fmla="*/ 1330 w 22930"/>
                <a:gd name="T5" fmla="*/ 21600 h 23983"/>
              </a:gdLst>
              <a:ahLst/>
              <a:cxnLst>
                <a:cxn ang="0">
                  <a:pos x="T0" y="T1"/>
                </a:cxn>
                <a:cxn ang="0">
                  <a:pos x="T2" y="T3"/>
                </a:cxn>
                <a:cxn ang="0">
                  <a:pos x="T4" y="T5"/>
                </a:cxn>
              </a:cxnLst>
              <a:rect l="0" t="0" r="r" b="b"/>
              <a:pathLst>
                <a:path w="22930" h="23983" fill="none" extrusionOk="0">
                  <a:moveTo>
                    <a:pt x="-1" y="40"/>
                  </a:moveTo>
                  <a:cubicBezTo>
                    <a:pt x="442" y="13"/>
                    <a:pt x="886" y="0"/>
                    <a:pt x="1330" y="0"/>
                  </a:cubicBezTo>
                  <a:cubicBezTo>
                    <a:pt x="13259" y="0"/>
                    <a:pt x="22930" y="9670"/>
                    <a:pt x="22930" y="21600"/>
                  </a:cubicBezTo>
                  <a:cubicBezTo>
                    <a:pt x="22930" y="22396"/>
                    <a:pt x="22885" y="23191"/>
                    <a:pt x="22798" y="23983"/>
                  </a:cubicBezTo>
                </a:path>
                <a:path w="22930" h="23983" stroke="0" extrusionOk="0">
                  <a:moveTo>
                    <a:pt x="-1" y="40"/>
                  </a:moveTo>
                  <a:cubicBezTo>
                    <a:pt x="442" y="13"/>
                    <a:pt x="886" y="0"/>
                    <a:pt x="1330" y="0"/>
                  </a:cubicBezTo>
                  <a:cubicBezTo>
                    <a:pt x="13259" y="0"/>
                    <a:pt x="22930" y="9670"/>
                    <a:pt x="22930" y="21600"/>
                  </a:cubicBezTo>
                  <a:cubicBezTo>
                    <a:pt x="22930" y="22396"/>
                    <a:pt x="22885" y="23191"/>
                    <a:pt x="22798" y="23983"/>
                  </a:cubicBezTo>
                  <a:lnTo>
                    <a:pt x="1330" y="2160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88" name="Arc 14">
              <a:extLst>
                <a:ext uri="{FF2B5EF4-FFF2-40B4-BE49-F238E27FC236}">
                  <a16:creationId xmlns:a16="http://schemas.microsoft.com/office/drawing/2014/main" id="{6688F44E-33B6-0044-2EBA-4B5883087BA5}"/>
                </a:ext>
              </a:extLst>
            </p:cNvPr>
            <p:cNvSpPr>
              <a:spLocks/>
            </p:cNvSpPr>
            <p:nvPr/>
          </p:nvSpPr>
          <p:spPr bwMode="auto">
            <a:xfrm rot="5400000" flipH="1">
              <a:off x="4597" y="3322"/>
              <a:ext cx="162" cy="171"/>
            </a:xfrm>
            <a:custGeom>
              <a:avLst/>
              <a:gdLst>
                <a:gd name="G0" fmla="+- 1330 0 0"/>
                <a:gd name="G1" fmla="+- 21600 0 0"/>
                <a:gd name="G2" fmla="+- 21600 0 0"/>
                <a:gd name="T0" fmla="*/ 0 w 22930"/>
                <a:gd name="T1" fmla="*/ 41 h 23983"/>
                <a:gd name="T2" fmla="*/ 22798 w 22930"/>
                <a:gd name="T3" fmla="*/ 23983 h 23983"/>
                <a:gd name="T4" fmla="*/ 1330 w 22930"/>
                <a:gd name="T5" fmla="*/ 21600 h 23983"/>
              </a:gdLst>
              <a:ahLst/>
              <a:cxnLst>
                <a:cxn ang="0">
                  <a:pos x="T0" y="T1"/>
                </a:cxn>
                <a:cxn ang="0">
                  <a:pos x="T2" y="T3"/>
                </a:cxn>
                <a:cxn ang="0">
                  <a:pos x="T4" y="T5"/>
                </a:cxn>
              </a:cxnLst>
              <a:rect l="0" t="0" r="r" b="b"/>
              <a:pathLst>
                <a:path w="22930" h="23983" fill="none" extrusionOk="0">
                  <a:moveTo>
                    <a:pt x="-1" y="40"/>
                  </a:moveTo>
                  <a:cubicBezTo>
                    <a:pt x="442" y="13"/>
                    <a:pt x="886" y="0"/>
                    <a:pt x="1330" y="0"/>
                  </a:cubicBezTo>
                  <a:cubicBezTo>
                    <a:pt x="13259" y="0"/>
                    <a:pt x="22930" y="9670"/>
                    <a:pt x="22930" y="21600"/>
                  </a:cubicBezTo>
                  <a:cubicBezTo>
                    <a:pt x="22930" y="22396"/>
                    <a:pt x="22885" y="23191"/>
                    <a:pt x="22798" y="23983"/>
                  </a:cubicBezTo>
                </a:path>
                <a:path w="22930" h="23983" stroke="0" extrusionOk="0">
                  <a:moveTo>
                    <a:pt x="-1" y="40"/>
                  </a:moveTo>
                  <a:cubicBezTo>
                    <a:pt x="442" y="13"/>
                    <a:pt x="886" y="0"/>
                    <a:pt x="1330" y="0"/>
                  </a:cubicBezTo>
                  <a:cubicBezTo>
                    <a:pt x="13259" y="0"/>
                    <a:pt x="22930" y="9670"/>
                    <a:pt x="22930" y="21600"/>
                  </a:cubicBezTo>
                  <a:cubicBezTo>
                    <a:pt x="22930" y="22396"/>
                    <a:pt x="22885" y="23191"/>
                    <a:pt x="22798" y="23983"/>
                  </a:cubicBezTo>
                  <a:lnTo>
                    <a:pt x="1330" y="2160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89" name="Arc 15">
              <a:extLst>
                <a:ext uri="{FF2B5EF4-FFF2-40B4-BE49-F238E27FC236}">
                  <a16:creationId xmlns:a16="http://schemas.microsoft.com/office/drawing/2014/main" id="{DF9F83F0-BB4D-C333-EB10-8F49CE8D347E}"/>
                </a:ext>
              </a:extLst>
            </p:cNvPr>
            <p:cNvSpPr>
              <a:spLocks/>
            </p:cNvSpPr>
            <p:nvPr/>
          </p:nvSpPr>
          <p:spPr bwMode="auto">
            <a:xfrm flipH="1" flipV="1">
              <a:off x="4764" y="4123"/>
              <a:ext cx="163" cy="169"/>
            </a:xfrm>
            <a:custGeom>
              <a:avLst/>
              <a:gdLst>
                <a:gd name="G0" fmla="+- 1330 0 0"/>
                <a:gd name="G1" fmla="+- 21600 0 0"/>
                <a:gd name="G2" fmla="+- 21600 0 0"/>
                <a:gd name="T0" fmla="*/ 0 w 22930"/>
                <a:gd name="T1" fmla="*/ 41 h 23983"/>
                <a:gd name="T2" fmla="*/ 22798 w 22930"/>
                <a:gd name="T3" fmla="*/ 23983 h 23983"/>
                <a:gd name="T4" fmla="*/ 1330 w 22930"/>
                <a:gd name="T5" fmla="*/ 21600 h 23983"/>
              </a:gdLst>
              <a:ahLst/>
              <a:cxnLst>
                <a:cxn ang="0">
                  <a:pos x="T0" y="T1"/>
                </a:cxn>
                <a:cxn ang="0">
                  <a:pos x="T2" y="T3"/>
                </a:cxn>
                <a:cxn ang="0">
                  <a:pos x="T4" y="T5"/>
                </a:cxn>
              </a:cxnLst>
              <a:rect l="0" t="0" r="r" b="b"/>
              <a:pathLst>
                <a:path w="22930" h="23983" fill="none" extrusionOk="0">
                  <a:moveTo>
                    <a:pt x="-1" y="40"/>
                  </a:moveTo>
                  <a:cubicBezTo>
                    <a:pt x="442" y="13"/>
                    <a:pt x="886" y="0"/>
                    <a:pt x="1330" y="0"/>
                  </a:cubicBezTo>
                  <a:cubicBezTo>
                    <a:pt x="13259" y="0"/>
                    <a:pt x="22930" y="9670"/>
                    <a:pt x="22930" y="21600"/>
                  </a:cubicBezTo>
                  <a:cubicBezTo>
                    <a:pt x="22930" y="22396"/>
                    <a:pt x="22885" y="23191"/>
                    <a:pt x="22798" y="23983"/>
                  </a:cubicBezTo>
                </a:path>
                <a:path w="22930" h="23983" stroke="0" extrusionOk="0">
                  <a:moveTo>
                    <a:pt x="-1" y="40"/>
                  </a:moveTo>
                  <a:cubicBezTo>
                    <a:pt x="442" y="13"/>
                    <a:pt x="886" y="0"/>
                    <a:pt x="1330" y="0"/>
                  </a:cubicBezTo>
                  <a:cubicBezTo>
                    <a:pt x="13259" y="0"/>
                    <a:pt x="22930" y="9670"/>
                    <a:pt x="22930" y="21600"/>
                  </a:cubicBezTo>
                  <a:cubicBezTo>
                    <a:pt x="22930" y="22396"/>
                    <a:pt x="22885" y="23191"/>
                    <a:pt x="22798" y="23983"/>
                  </a:cubicBezTo>
                  <a:lnTo>
                    <a:pt x="1330" y="2160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90" name="Arc 16">
              <a:extLst>
                <a:ext uri="{FF2B5EF4-FFF2-40B4-BE49-F238E27FC236}">
                  <a16:creationId xmlns:a16="http://schemas.microsoft.com/office/drawing/2014/main" id="{E28A65AC-95A9-4AD2-F534-617C0A32DD44}"/>
                </a:ext>
              </a:extLst>
            </p:cNvPr>
            <p:cNvSpPr>
              <a:spLocks/>
            </p:cNvSpPr>
            <p:nvPr/>
          </p:nvSpPr>
          <p:spPr bwMode="auto">
            <a:xfrm>
              <a:off x="6380" y="4299"/>
              <a:ext cx="163" cy="170"/>
            </a:xfrm>
            <a:custGeom>
              <a:avLst/>
              <a:gdLst>
                <a:gd name="G0" fmla="+- 1330 0 0"/>
                <a:gd name="G1" fmla="+- 21600 0 0"/>
                <a:gd name="G2" fmla="+- 21600 0 0"/>
                <a:gd name="T0" fmla="*/ 0 w 22930"/>
                <a:gd name="T1" fmla="*/ 41 h 23983"/>
                <a:gd name="T2" fmla="*/ 22798 w 22930"/>
                <a:gd name="T3" fmla="*/ 23983 h 23983"/>
                <a:gd name="T4" fmla="*/ 1330 w 22930"/>
                <a:gd name="T5" fmla="*/ 21600 h 23983"/>
              </a:gdLst>
              <a:ahLst/>
              <a:cxnLst>
                <a:cxn ang="0">
                  <a:pos x="T0" y="T1"/>
                </a:cxn>
                <a:cxn ang="0">
                  <a:pos x="T2" y="T3"/>
                </a:cxn>
                <a:cxn ang="0">
                  <a:pos x="T4" y="T5"/>
                </a:cxn>
              </a:cxnLst>
              <a:rect l="0" t="0" r="r" b="b"/>
              <a:pathLst>
                <a:path w="22930" h="23983" fill="none" extrusionOk="0">
                  <a:moveTo>
                    <a:pt x="-1" y="40"/>
                  </a:moveTo>
                  <a:cubicBezTo>
                    <a:pt x="442" y="13"/>
                    <a:pt x="886" y="0"/>
                    <a:pt x="1330" y="0"/>
                  </a:cubicBezTo>
                  <a:cubicBezTo>
                    <a:pt x="13259" y="0"/>
                    <a:pt x="22930" y="9670"/>
                    <a:pt x="22930" y="21600"/>
                  </a:cubicBezTo>
                  <a:cubicBezTo>
                    <a:pt x="22930" y="22396"/>
                    <a:pt x="22885" y="23191"/>
                    <a:pt x="22798" y="23983"/>
                  </a:cubicBezTo>
                </a:path>
                <a:path w="22930" h="23983" stroke="0" extrusionOk="0">
                  <a:moveTo>
                    <a:pt x="-1" y="40"/>
                  </a:moveTo>
                  <a:cubicBezTo>
                    <a:pt x="442" y="13"/>
                    <a:pt x="886" y="0"/>
                    <a:pt x="1330" y="0"/>
                  </a:cubicBezTo>
                  <a:cubicBezTo>
                    <a:pt x="13259" y="0"/>
                    <a:pt x="22930" y="9670"/>
                    <a:pt x="22930" y="21600"/>
                  </a:cubicBezTo>
                  <a:cubicBezTo>
                    <a:pt x="22930" y="22396"/>
                    <a:pt x="22885" y="23191"/>
                    <a:pt x="22798" y="23983"/>
                  </a:cubicBezTo>
                  <a:lnTo>
                    <a:pt x="1330" y="2160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91" name="Line 17">
              <a:extLst>
                <a:ext uri="{FF2B5EF4-FFF2-40B4-BE49-F238E27FC236}">
                  <a16:creationId xmlns:a16="http://schemas.microsoft.com/office/drawing/2014/main" id="{C46CA3F6-B022-7A82-73CA-02BAA0896FE8}"/>
                </a:ext>
              </a:extLst>
            </p:cNvPr>
            <p:cNvCxnSpPr>
              <a:cxnSpLocks noChangeShapeType="1"/>
            </p:cNvCxnSpPr>
            <p:nvPr/>
          </p:nvCxnSpPr>
          <p:spPr bwMode="auto">
            <a:xfrm>
              <a:off x="3291" y="4290"/>
              <a:ext cx="0" cy="1954"/>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92" name="Line 18">
              <a:extLst>
                <a:ext uri="{FF2B5EF4-FFF2-40B4-BE49-F238E27FC236}">
                  <a16:creationId xmlns:a16="http://schemas.microsoft.com/office/drawing/2014/main" id="{1EDCCFAE-4D6A-B276-E14E-7B4529D5B8D1}"/>
                </a:ext>
              </a:extLst>
            </p:cNvPr>
            <p:cNvCxnSpPr>
              <a:cxnSpLocks noChangeShapeType="1"/>
            </p:cNvCxnSpPr>
            <p:nvPr/>
          </p:nvCxnSpPr>
          <p:spPr bwMode="auto">
            <a:xfrm>
              <a:off x="3540" y="3338"/>
              <a:ext cx="0" cy="2682"/>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93" name="Line 19">
              <a:extLst>
                <a:ext uri="{FF2B5EF4-FFF2-40B4-BE49-F238E27FC236}">
                  <a16:creationId xmlns:a16="http://schemas.microsoft.com/office/drawing/2014/main" id="{1BFE17EF-C446-A24E-F25D-EE49BE3B2DFE}"/>
                </a:ext>
              </a:extLst>
            </p:cNvPr>
            <p:cNvCxnSpPr>
              <a:cxnSpLocks noChangeShapeType="1"/>
            </p:cNvCxnSpPr>
            <p:nvPr/>
          </p:nvCxnSpPr>
          <p:spPr bwMode="auto">
            <a:xfrm>
              <a:off x="4634" y="3337"/>
              <a:ext cx="0" cy="1481"/>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94" name="Line 20">
              <a:extLst>
                <a:ext uri="{FF2B5EF4-FFF2-40B4-BE49-F238E27FC236}">
                  <a16:creationId xmlns:a16="http://schemas.microsoft.com/office/drawing/2014/main" id="{955E0CC5-7287-A60A-E6C4-AD9765EF9273}"/>
                </a:ext>
              </a:extLst>
            </p:cNvPr>
            <p:cNvCxnSpPr>
              <a:cxnSpLocks noChangeShapeType="1"/>
            </p:cNvCxnSpPr>
            <p:nvPr/>
          </p:nvCxnSpPr>
          <p:spPr bwMode="auto">
            <a:xfrm>
              <a:off x="4868" y="4290"/>
              <a:ext cx="0" cy="417"/>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95" name="Line 21">
              <a:extLst>
                <a:ext uri="{FF2B5EF4-FFF2-40B4-BE49-F238E27FC236}">
                  <a16:creationId xmlns:a16="http://schemas.microsoft.com/office/drawing/2014/main" id="{42CC5009-0EE7-390F-E8A9-39936D2FB504}"/>
                </a:ext>
              </a:extLst>
            </p:cNvPr>
            <p:cNvCxnSpPr>
              <a:cxnSpLocks noChangeShapeType="1"/>
            </p:cNvCxnSpPr>
            <p:nvPr/>
          </p:nvCxnSpPr>
          <p:spPr bwMode="auto">
            <a:xfrm>
              <a:off x="6394" y="4299"/>
              <a:ext cx="0" cy="393"/>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96" name="Line 22">
              <a:extLst>
                <a:ext uri="{FF2B5EF4-FFF2-40B4-BE49-F238E27FC236}">
                  <a16:creationId xmlns:a16="http://schemas.microsoft.com/office/drawing/2014/main" id="{97423597-6D48-D1CC-3057-46E83F1D7A8B}"/>
                </a:ext>
              </a:extLst>
            </p:cNvPr>
            <p:cNvCxnSpPr>
              <a:cxnSpLocks noChangeShapeType="1"/>
            </p:cNvCxnSpPr>
            <p:nvPr/>
          </p:nvCxnSpPr>
          <p:spPr bwMode="auto">
            <a:xfrm>
              <a:off x="6547" y="4482"/>
              <a:ext cx="0" cy="224"/>
            </a:xfrm>
            <a:prstGeom prst="line">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sp>
          <p:nvSpPr>
            <p:cNvPr id="97" name="Freeform 23">
              <a:extLst>
                <a:ext uri="{FF2B5EF4-FFF2-40B4-BE49-F238E27FC236}">
                  <a16:creationId xmlns:a16="http://schemas.microsoft.com/office/drawing/2014/main" id="{474AFF49-EBB2-D0A1-991C-E5891A2F8EAE}"/>
                </a:ext>
              </a:extLst>
            </p:cNvPr>
            <p:cNvSpPr>
              <a:spLocks/>
            </p:cNvSpPr>
            <p:nvPr/>
          </p:nvSpPr>
          <p:spPr bwMode="auto">
            <a:xfrm>
              <a:off x="2907" y="4677"/>
              <a:ext cx="4540" cy="1634"/>
            </a:xfrm>
            <a:custGeom>
              <a:avLst/>
              <a:gdLst>
                <a:gd name="T0" fmla="*/ 0 w 4237"/>
                <a:gd name="T1" fmla="*/ 1520 h 1530"/>
                <a:gd name="T2" fmla="*/ 262 w 4237"/>
                <a:gd name="T3" fmla="*/ 1505 h 1530"/>
                <a:gd name="T4" fmla="*/ 472 w 4237"/>
                <a:gd name="T5" fmla="*/ 1370 h 1530"/>
                <a:gd name="T6" fmla="*/ 1065 w 4237"/>
                <a:gd name="T7" fmla="*/ 778 h 1530"/>
                <a:gd name="T8" fmla="*/ 1612 w 4237"/>
                <a:gd name="T9" fmla="*/ 133 h 1530"/>
                <a:gd name="T10" fmla="*/ 2077 w 4237"/>
                <a:gd name="T11" fmla="*/ 20 h 1530"/>
                <a:gd name="T12" fmla="*/ 3202 w 4237"/>
                <a:gd name="T13" fmla="*/ 13 h 1530"/>
                <a:gd name="T14" fmla="*/ 3592 w 4237"/>
                <a:gd name="T15" fmla="*/ 95 h 1530"/>
                <a:gd name="T16" fmla="*/ 4237 w 4237"/>
                <a:gd name="T17" fmla="*/ 358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7" h="1530">
                  <a:moveTo>
                    <a:pt x="0" y="1520"/>
                  </a:moveTo>
                  <a:cubicBezTo>
                    <a:pt x="91" y="1525"/>
                    <a:pt x="183" y="1530"/>
                    <a:pt x="262" y="1505"/>
                  </a:cubicBezTo>
                  <a:cubicBezTo>
                    <a:pt x="341" y="1480"/>
                    <a:pt x="338" y="1491"/>
                    <a:pt x="472" y="1370"/>
                  </a:cubicBezTo>
                  <a:cubicBezTo>
                    <a:pt x="606" y="1249"/>
                    <a:pt x="875" y="984"/>
                    <a:pt x="1065" y="778"/>
                  </a:cubicBezTo>
                  <a:cubicBezTo>
                    <a:pt x="1255" y="572"/>
                    <a:pt x="1443" y="259"/>
                    <a:pt x="1612" y="133"/>
                  </a:cubicBezTo>
                  <a:cubicBezTo>
                    <a:pt x="1781" y="7"/>
                    <a:pt x="1812" y="40"/>
                    <a:pt x="2077" y="20"/>
                  </a:cubicBezTo>
                  <a:cubicBezTo>
                    <a:pt x="2342" y="0"/>
                    <a:pt x="2949" y="1"/>
                    <a:pt x="3202" y="13"/>
                  </a:cubicBezTo>
                  <a:cubicBezTo>
                    <a:pt x="3455" y="25"/>
                    <a:pt x="3420" y="38"/>
                    <a:pt x="3592" y="95"/>
                  </a:cubicBezTo>
                  <a:cubicBezTo>
                    <a:pt x="3764" y="152"/>
                    <a:pt x="4132" y="314"/>
                    <a:pt x="4237" y="358"/>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98" name="Line 24">
              <a:extLst>
                <a:ext uri="{FF2B5EF4-FFF2-40B4-BE49-F238E27FC236}">
                  <a16:creationId xmlns:a16="http://schemas.microsoft.com/office/drawing/2014/main" id="{BD167DDD-3FE5-3139-EBEA-D58D89D17517}"/>
                </a:ext>
              </a:extLst>
            </p:cNvPr>
            <p:cNvCxnSpPr>
              <a:cxnSpLocks noChangeShapeType="1"/>
            </p:cNvCxnSpPr>
            <p:nvPr/>
          </p:nvCxnSpPr>
          <p:spPr bwMode="auto">
            <a:xfrm flipH="1">
              <a:off x="5851" y="6524"/>
              <a:ext cx="69" cy="1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9" name="Line 25">
              <a:extLst>
                <a:ext uri="{FF2B5EF4-FFF2-40B4-BE49-F238E27FC236}">
                  <a16:creationId xmlns:a16="http://schemas.microsoft.com/office/drawing/2014/main" id="{E806B4AD-9636-B703-91E7-F8FF062585D7}"/>
                </a:ext>
              </a:extLst>
            </p:cNvPr>
            <p:cNvCxnSpPr>
              <a:cxnSpLocks noChangeShapeType="1"/>
            </p:cNvCxnSpPr>
            <p:nvPr/>
          </p:nvCxnSpPr>
          <p:spPr bwMode="auto">
            <a:xfrm flipH="1">
              <a:off x="5891" y="6517"/>
              <a:ext cx="7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0" name="Line 26">
              <a:extLst>
                <a:ext uri="{FF2B5EF4-FFF2-40B4-BE49-F238E27FC236}">
                  <a16:creationId xmlns:a16="http://schemas.microsoft.com/office/drawing/2014/main" id="{4F75AF68-F726-610D-AE3E-0731EC655489}"/>
                </a:ext>
              </a:extLst>
            </p:cNvPr>
            <p:cNvCxnSpPr>
              <a:cxnSpLocks noChangeShapeType="1"/>
            </p:cNvCxnSpPr>
            <p:nvPr/>
          </p:nvCxnSpPr>
          <p:spPr bwMode="auto">
            <a:xfrm flipH="1">
              <a:off x="5915" y="4627"/>
              <a:ext cx="7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1" name="Line 27">
              <a:extLst>
                <a:ext uri="{FF2B5EF4-FFF2-40B4-BE49-F238E27FC236}">
                  <a16:creationId xmlns:a16="http://schemas.microsoft.com/office/drawing/2014/main" id="{5210E624-D659-9164-9ABB-AE16A8F485AD}"/>
                </a:ext>
              </a:extLst>
            </p:cNvPr>
            <p:cNvCxnSpPr>
              <a:cxnSpLocks noChangeShapeType="1"/>
            </p:cNvCxnSpPr>
            <p:nvPr/>
          </p:nvCxnSpPr>
          <p:spPr bwMode="auto">
            <a:xfrm flipH="1">
              <a:off x="5956" y="4627"/>
              <a:ext cx="69"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2" name="Text Box 28">
              <a:extLst>
                <a:ext uri="{FF2B5EF4-FFF2-40B4-BE49-F238E27FC236}">
                  <a16:creationId xmlns:a16="http://schemas.microsoft.com/office/drawing/2014/main" id="{0553A0D8-FA19-139D-86AD-8958E3F21D73}"/>
                </a:ext>
              </a:extLst>
            </p:cNvPr>
            <p:cNvSpPr txBox="1">
              <a:spLocks noChangeArrowheads="1"/>
            </p:cNvSpPr>
            <p:nvPr/>
          </p:nvSpPr>
          <p:spPr bwMode="auto">
            <a:xfrm>
              <a:off x="2883" y="4412"/>
              <a:ext cx="41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I</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03" name="Text Box 29">
              <a:extLst>
                <a:ext uri="{FF2B5EF4-FFF2-40B4-BE49-F238E27FC236}">
                  <a16:creationId xmlns:a16="http://schemas.microsoft.com/office/drawing/2014/main" id="{EDF12DF6-F717-A959-3D49-A0D9233920F8}"/>
                </a:ext>
              </a:extLst>
            </p:cNvPr>
            <p:cNvSpPr txBox="1">
              <a:spLocks noChangeArrowheads="1"/>
            </p:cNvSpPr>
            <p:nvPr/>
          </p:nvSpPr>
          <p:spPr bwMode="auto">
            <a:xfrm>
              <a:off x="3138" y="4417"/>
              <a:ext cx="538"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II</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04" name="Text Box 30">
              <a:extLst>
                <a:ext uri="{FF2B5EF4-FFF2-40B4-BE49-F238E27FC236}">
                  <a16:creationId xmlns:a16="http://schemas.microsoft.com/office/drawing/2014/main" id="{7C27DE94-18C2-92C1-6C1E-AFE967726265}"/>
                </a:ext>
              </a:extLst>
            </p:cNvPr>
            <p:cNvSpPr txBox="1">
              <a:spLocks noChangeArrowheads="1"/>
            </p:cNvSpPr>
            <p:nvPr/>
          </p:nvSpPr>
          <p:spPr bwMode="auto">
            <a:xfrm>
              <a:off x="3798" y="4401"/>
              <a:ext cx="53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III</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05" name="Text Box 31">
              <a:extLst>
                <a:ext uri="{FF2B5EF4-FFF2-40B4-BE49-F238E27FC236}">
                  <a16:creationId xmlns:a16="http://schemas.microsoft.com/office/drawing/2014/main" id="{6FB88682-1F28-4798-95C2-4DF9C89BE5AA}"/>
                </a:ext>
              </a:extLst>
            </p:cNvPr>
            <p:cNvSpPr txBox="1">
              <a:spLocks noChangeArrowheads="1"/>
            </p:cNvSpPr>
            <p:nvPr/>
          </p:nvSpPr>
          <p:spPr bwMode="auto">
            <a:xfrm>
              <a:off x="4476" y="4411"/>
              <a:ext cx="5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IV</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06" name="Text Box 32">
              <a:extLst>
                <a:ext uri="{FF2B5EF4-FFF2-40B4-BE49-F238E27FC236}">
                  <a16:creationId xmlns:a16="http://schemas.microsoft.com/office/drawing/2014/main" id="{3473B8C3-3446-3D66-5218-02A9FE3DA550}"/>
                </a:ext>
              </a:extLst>
            </p:cNvPr>
            <p:cNvSpPr txBox="1">
              <a:spLocks noChangeArrowheads="1"/>
            </p:cNvSpPr>
            <p:nvPr/>
          </p:nvSpPr>
          <p:spPr bwMode="auto">
            <a:xfrm>
              <a:off x="5262" y="4409"/>
              <a:ext cx="57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V</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07" name="Text Box 33">
              <a:extLst>
                <a:ext uri="{FF2B5EF4-FFF2-40B4-BE49-F238E27FC236}">
                  <a16:creationId xmlns:a16="http://schemas.microsoft.com/office/drawing/2014/main" id="{9DECD179-2CE6-8804-DEE7-C97296B78DBD}"/>
                </a:ext>
              </a:extLst>
            </p:cNvPr>
            <p:cNvSpPr txBox="1">
              <a:spLocks noChangeArrowheads="1"/>
            </p:cNvSpPr>
            <p:nvPr/>
          </p:nvSpPr>
          <p:spPr bwMode="auto">
            <a:xfrm>
              <a:off x="6192" y="4411"/>
              <a:ext cx="571"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VI</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08" name="Text Box 34">
              <a:extLst>
                <a:ext uri="{FF2B5EF4-FFF2-40B4-BE49-F238E27FC236}">
                  <a16:creationId xmlns:a16="http://schemas.microsoft.com/office/drawing/2014/main" id="{59549826-C4B3-BAFF-7684-1DBCFCB71E4E}"/>
                </a:ext>
              </a:extLst>
            </p:cNvPr>
            <p:cNvSpPr txBox="1">
              <a:spLocks noChangeArrowheads="1"/>
            </p:cNvSpPr>
            <p:nvPr/>
          </p:nvSpPr>
          <p:spPr bwMode="auto">
            <a:xfrm>
              <a:off x="6853" y="4412"/>
              <a:ext cx="57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VII</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109" name="Line 35">
              <a:extLst>
                <a:ext uri="{FF2B5EF4-FFF2-40B4-BE49-F238E27FC236}">
                  <a16:creationId xmlns:a16="http://schemas.microsoft.com/office/drawing/2014/main" id="{4FB6442D-21BE-4C2A-9213-91AB220B52E5}"/>
                </a:ext>
              </a:extLst>
            </p:cNvPr>
            <p:cNvCxnSpPr>
              <a:cxnSpLocks noChangeShapeType="1"/>
            </p:cNvCxnSpPr>
            <p:nvPr/>
          </p:nvCxnSpPr>
          <p:spPr bwMode="auto">
            <a:xfrm>
              <a:off x="2914" y="6583"/>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0" name="Line 36">
              <a:extLst>
                <a:ext uri="{FF2B5EF4-FFF2-40B4-BE49-F238E27FC236}">
                  <a16:creationId xmlns:a16="http://schemas.microsoft.com/office/drawing/2014/main" id="{87B8FBA8-96EF-B7AD-0C43-3B0DE8A9B4D4}"/>
                </a:ext>
              </a:extLst>
            </p:cNvPr>
            <p:cNvCxnSpPr>
              <a:cxnSpLocks noChangeShapeType="1"/>
            </p:cNvCxnSpPr>
            <p:nvPr/>
          </p:nvCxnSpPr>
          <p:spPr bwMode="auto">
            <a:xfrm>
              <a:off x="3504" y="6583"/>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1" name="Line 37">
              <a:extLst>
                <a:ext uri="{FF2B5EF4-FFF2-40B4-BE49-F238E27FC236}">
                  <a16:creationId xmlns:a16="http://schemas.microsoft.com/office/drawing/2014/main" id="{2CA6A051-0FC2-A632-3940-F5AF008B5500}"/>
                </a:ext>
              </a:extLst>
            </p:cNvPr>
            <p:cNvCxnSpPr>
              <a:cxnSpLocks noChangeShapeType="1"/>
            </p:cNvCxnSpPr>
            <p:nvPr/>
          </p:nvCxnSpPr>
          <p:spPr bwMode="auto">
            <a:xfrm>
              <a:off x="4104" y="6583"/>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2" name="Line 38">
              <a:extLst>
                <a:ext uri="{FF2B5EF4-FFF2-40B4-BE49-F238E27FC236}">
                  <a16:creationId xmlns:a16="http://schemas.microsoft.com/office/drawing/2014/main" id="{79108CA0-99BB-4108-555A-BD0BD78BE842}"/>
                </a:ext>
              </a:extLst>
            </p:cNvPr>
            <p:cNvCxnSpPr>
              <a:cxnSpLocks noChangeShapeType="1"/>
            </p:cNvCxnSpPr>
            <p:nvPr/>
          </p:nvCxnSpPr>
          <p:spPr bwMode="auto">
            <a:xfrm>
              <a:off x="4704" y="6593"/>
              <a:ext cx="0" cy="1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3" name="Line 39">
              <a:extLst>
                <a:ext uri="{FF2B5EF4-FFF2-40B4-BE49-F238E27FC236}">
                  <a16:creationId xmlns:a16="http://schemas.microsoft.com/office/drawing/2014/main" id="{17A2654E-A794-32E9-4105-FBA08E60F608}"/>
                </a:ext>
              </a:extLst>
            </p:cNvPr>
            <p:cNvCxnSpPr>
              <a:cxnSpLocks noChangeShapeType="1"/>
            </p:cNvCxnSpPr>
            <p:nvPr/>
          </p:nvCxnSpPr>
          <p:spPr bwMode="auto">
            <a:xfrm>
              <a:off x="5315" y="6593"/>
              <a:ext cx="0" cy="1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4" name="Line 40">
              <a:extLst>
                <a:ext uri="{FF2B5EF4-FFF2-40B4-BE49-F238E27FC236}">
                  <a16:creationId xmlns:a16="http://schemas.microsoft.com/office/drawing/2014/main" id="{9C4277F8-1C9D-CD27-C824-1373925C5124}"/>
                </a:ext>
              </a:extLst>
            </p:cNvPr>
            <p:cNvCxnSpPr>
              <a:cxnSpLocks noChangeShapeType="1"/>
            </p:cNvCxnSpPr>
            <p:nvPr/>
          </p:nvCxnSpPr>
          <p:spPr bwMode="auto">
            <a:xfrm>
              <a:off x="6097" y="6583"/>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5" name="Line 41">
              <a:extLst>
                <a:ext uri="{FF2B5EF4-FFF2-40B4-BE49-F238E27FC236}">
                  <a16:creationId xmlns:a16="http://schemas.microsoft.com/office/drawing/2014/main" id="{457D26EB-09F9-8D02-BAFF-E3D411F67A83}"/>
                </a:ext>
              </a:extLst>
            </p:cNvPr>
            <p:cNvCxnSpPr>
              <a:cxnSpLocks noChangeShapeType="1"/>
            </p:cNvCxnSpPr>
            <p:nvPr/>
          </p:nvCxnSpPr>
          <p:spPr bwMode="auto">
            <a:xfrm>
              <a:off x="6740" y="6583"/>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6" name="Line 42">
              <a:extLst>
                <a:ext uri="{FF2B5EF4-FFF2-40B4-BE49-F238E27FC236}">
                  <a16:creationId xmlns:a16="http://schemas.microsoft.com/office/drawing/2014/main" id="{F418A7D6-2444-B11F-0CD3-5A9EE255D690}"/>
                </a:ext>
              </a:extLst>
            </p:cNvPr>
            <p:cNvCxnSpPr>
              <a:cxnSpLocks noChangeShapeType="1"/>
            </p:cNvCxnSpPr>
            <p:nvPr/>
          </p:nvCxnSpPr>
          <p:spPr bwMode="auto">
            <a:xfrm>
              <a:off x="7394" y="6583"/>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7" name="Line 43">
              <a:extLst>
                <a:ext uri="{FF2B5EF4-FFF2-40B4-BE49-F238E27FC236}">
                  <a16:creationId xmlns:a16="http://schemas.microsoft.com/office/drawing/2014/main" id="{B835EA6D-7660-894E-7BBD-5AD30A807502}"/>
                </a:ext>
              </a:extLst>
            </p:cNvPr>
            <p:cNvCxnSpPr>
              <a:cxnSpLocks noChangeShapeType="1"/>
            </p:cNvCxnSpPr>
            <p:nvPr/>
          </p:nvCxnSpPr>
          <p:spPr bwMode="auto">
            <a:xfrm flipH="1">
              <a:off x="2711" y="5953"/>
              <a:ext cx="20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8" name="Line 44">
              <a:extLst>
                <a:ext uri="{FF2B5EF4-FFF2-40B4-BE49-F238E27FC236}">
                  <a16:creationId xmlns:a16="http://schemas.microsoft.com/office/drawing/2014/main" id="{A0A35DD9-EBD2-54BD-BD1B-0A0A5FE975F6}"/>
                </a:ext>
              </a:extLst>
            </p:cNvPr>
            <p:cNvCxnSpPr>
              <a:cxnSpLocks noChangeShapeType="1"/>
            </p:cNvCxnSpPr>
            <p:nvPr/>
          </p:nvCxnSpPr>
          <p:spPr bwMode="auto">
            <a:xfrm flipH="1">
              <a:off x="2700" y="5526"/>
              <a:ext cx="20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9" name="Line 45">
              <a:extLst>
                <a:ext uri="{FF2B5EF4-FFF2-40B4-BE49-F238E27FC236}">
                  <a16:creationId xmlns:a16="http://schemas.microsoft.com/office/drawing/2014/main" id="{12278038-9C9B-2D40-B7B1-31A82A59EC8F}"/>
                </a:ext>
              </a:extLst>
            </p:cNvPr>
            <p:cNvCxnSpPr>
              <a:cxnSpLocks noChangeShapeType="1"/>
            </p:cNvCxnSpPr>
            <p:nvPr/>
          </p:nvCxnSpPr>
          <p:spPr bwMode="auto">
            <a:xfrm flipH="1">
              <a:off x="2700" y="5120"/>
              <a:ext cx="20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0" name="Line 46">
              <a:extLst>
                <a:ext uri="{FF2B5EF4-FFF2-40B4-BE49-F238E27FC236}">
                  <a16:creationId xmlns:a16="http://schemas.microsoft.com/office/drawing/2014/main" id="{77D61DA4-A368-E4F2-317F-37E8C3AF406E}"/>
                </a:ext>
              </a:extLst>
            </p:cNvPr>
            <p:cNvCxnSpPr>
              <a:cxnSpLocks noChangeShapeType="1"/>
            </p:cNvCxnSpPr>
            <p:nvPr/>
          </p:nvCxnSpPr>
          <p:spPr bwMode="auto">
            <a:xfrm flipH="1">
              <a:off x="2700" y="4703"/>
              <a:ext cx="20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1" name="Line 47">
              <a:extLst>
                <a:ext uri="{FF2B5EF4-FFF2-40B4-BE49-F238E27FC236}">
                  <a16:creationId xmlns:a16="http://schemas.microsoft.com/office/drawing/2014/main" id="{CEBB40C0-A76C-282D-56F1-8537ADA9D8EF}"/>
                </a:ext>
              </a:extLst>
            </p:cNvPr>
            <p:cNvCxnSpPr>
              <a:cxnSpLocks noChangeShapeType="1"/>
            </p:cNvCxnSpPr>
            <p:nvPr/>
          </p:nvCxnSpPr>
          <p:spPr bwMode="auto">
            <a:xfrm flipH="1">
              <a:off x="2700" y="4298"/>
              <a:ext cx="20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2" name="Line 48">
              <a:extLst>
                <a:ext uri="{FF2B5EF4-FFF2-40B4-BE49-F238E27FC236}">
                  <a16:creationId xmlns:a16="http://schemas.microsoft.com/office/drawing/2014/main" id="{7C0D644A-6D35-5698-7D09-AD7EE04A6706}"/>
                </a:ext>
              </a:extLst>
            </p:cNvPr>
            <p:cNvCxnSpPr>
              <a:cxnSpLocks noChangeShapeType="1"/>
            </p:cNvCxnSpPr>
            <p:nvPr/>
          </p:nvCxnSpPr>
          <p:spPr bwMode="auto">
            <a:xfrm flipH="1">
              <a:off x="2700" y="3839"/>
              <a:ext cx="20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3" name="Text Box 49">
              <a:extLst>
                <a:ext uri="{FF2B5EF4-FFF2-40B4-BE49-F238E27FC236}">
                  <a16:creationId xmlns:a16="http://schemas.microsoft.com/office/drawing/2014/main" id="{CA6B0DAB-CE01-50F1-7AE1-992FF55E6F66}"/>
                </a:ext>
              </a:extLst>
            </p:cNvPr>
            <p:cNvSpPr txBox="1">
              <a:spLocks noChangeArrowheads="1"/>
            </p:cNvSpPr>
            <p:nvPr/>
          </p:nvSpPr>
          <p:spPr bwMode="auto">
            <a:xfrm>
              <a:off x="2143" y="5771"/>
              <a:ext cx="696"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0.4</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24" name="Text Box 50">
              <a:extLst>
                <a:ext uri="{FF2B5EF4-FFF2-40B4-BE49-F238E27FC236}">
                  <a16:creationId xmlns:a16="http://schemas.microsoft.com/office/drawing/2014/main" id="{5BD443D4-03C4-2F58-8765-B2DD9B3FBA69}"/>
                </a:ext>
              </a:extLst>
            </p:cNvPr>
            <p:cNvSpPr txBox="1">
              <a:spLocks noChangeArrowheads="1"/>
            </p:cNvSpPr>
            <p:nvPr/>
          </p:nvSpPr>
          <p:spPr bwMode="auto">
            <a:xfrm>
              <a:off x="2153" y="5333"/>
              <a:ext cx="697"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0.6</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25" name="Text Box 51">
              <a:extLst>
                <a:ext uri="{FF2B5EF4-FFF2-40B4-BE49-F238E27FC236}">
                  <a16:creationId xmlns:a16="http://schemas.microsoft.com/office/drawing/2014/main" id="{DE5833BD-96CE-F108-91C3-D0888DA2E5A6}"/>
                </a:ext>
              </a:extLst>
            </p:cNvPr>
            <p:cNvSpPr txBox="1">
              <a:spLocks noChangeArrowheads="1"/>
            </p:cNvSpPr>
            <p:nvPr/>
          </p:nvSpPr>
          <p:spPr bwMode="auto">
            <a:xfrm>
              <a:off x="2175" y="4928"/>
              <a:ext cx="69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0.8</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26" name="Text Box 52">
              <a:extLst>
                <a:ext uri="{FF2B5EF4-FFF2-40B4-BE49-F238E27FC236}">
                  <a16:creationId xmlns:a16="http://schemas.microsoft.com/office/drawing/2014/main" id="{7A2C8D44-555B-D4F5-ACC2-76897C93C7F5}"/>
                </a:ext>
              </a:extLst>
            </p:cNvPr>
            <p:cNvSpPr txBox="1">
              <a:spLocks noChangeArrowheads="1"/>
            </p:cNvSpPr>
            <p:nvPr/>
          </p:nvSpPr>
          <p:spPr bwMode="auto">
            <a:xfrm>
              <a:off x="2185" y="4522"/>
              <a:ext cx="69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1.0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27" name="Text Box 53">
              <a:extLst>
                <a:ext uri="{FF2B5EF4-FFF2-40B4-BE49-F238E27FC236}">
                  <a16:creationId xmlns:a16="http://schemas.microsoft.com/office/drawing/2014/main" id="{0E22A6D7-7623-2F5E-59ED-A03FB8A9F0B7}"/>
                </a:ext>
              </a:extLst>
            </p:cNvPr>
            <p:cNvSpPr txBox="1">
              <a:spLocks noChangeArrowheads="1"/>
            </p:cNvSpPr>
            <p:nvPr/>
          </p:nvSpPr>
          <p:spPr bwMode="auto">
            <a:xfrm>
              <a:off x="2185" y="4105"/>
              <a:ext cx="697"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0.0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28" name="Text Box 54">
              <a:extLst>
                <a:ext uri="{FF2B5EF4-FFF2-40B4-BE49-F238E27FC236}">
                  <a16:creationId xmlns:a16="http://schemas.microsoft.com/office/drawing/2014/main" id="{1106D45F-3E15-971D-26EB-092AA957A34A}"/>
                </a:ext>
              </a:extLst>
            </p:cNvPr>
            <p:cNvSpPr txBox="1">
              <a:spLocks noChangeArrowheads="1"/>
            </p:cNvSpPr>
            <p:nvPr/>
          </p:nvSpPr>
          <p:spPr bwMode="auto">
            <a:xfrm>
              <a:off x="2196" y="3657"/>
              <a:ext cx="69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0.4</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29" name="Text Box 55">
              <a:extLst>
                <a:ext uri="{FF2B5EF4-FFF2-40B4-BE49-F238E27FC236}">
                  <a16:creationId xmlns:a16="http://schemas.microsoft.com/office/drawing/2014/main" id="{93DCF643-7F3A-D95D-926F-35A690E5DE3C}"/>
                </a:ext>
              </a:extLst>
            </p:cNvPr>
            <p:cNvSpPr txBox="1">
              <a:spLocks noChangeArrowheads="1"/>
            </p:cNvSpPr>
            <p:nvPr/>
          </p:nvSpPr>
          <p:spPr bwMode="auto">
            <a:xfrm>
              <a:off x="2657" y="6679"/>
              <a:ext cx="5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0" name="Text Box 56">
              <a:extLst>
                <a:ext uri="{FF2B5EF4-FFF2-40B4-BE49-F238E27FC236}">
                  <a16:creationId xmlns:a16="http://schemas.microsoft.com/office/drawing/2014/main" id="{A327C2CB-596C-92AC-C16C-1DAFE449CA00}"/>
                </a:ext>
              </a:extLst>
            </p:cNvPr>
            <p:cNvSpPr txBox="1">
              <a:spLocks noChangeArrowheads="1"/>
            </p:cNvSpPr>
            <p:nvPr/>
          </p:nvSpPr>
          <p:spPr bwMode="auto">
            <a:xfrm>
              <a:off x="3246" y="6700"/>
              <a:ext cx="536"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2</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1" name="Text Box 57">
              <a:extLst>
                <a:ext uri="{FF2B5EF4-FFF2-40B4-BE49-F238E27FC236}">
                  <a16:creationId xmlns:a16="http://schemas.microsoft.com/office/drawing/2014/main" id="{7DBF2F96-DECE-FAAA-818B-A77E649E34A2}"/>
                </a:ext>
              </a:extLst>
            </p:cNvPr>
            <p:cNvSpPr txBox="1">
              <a:spLocks noChangeArrowheads="1"/>
            </p:cNvSpPr>
            <p:nvPr/>
          </p:nvSpPr>
          <p:spPr bwMode="auto">
            <a:xfrm>
              <a:off x="3847" y="6700"/>
              <a:ext cx="535"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4</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2" name="Text Box 58">
              <a:extLst>
                <a:ext uri="{FF2B5EF4-FFF2-40B4-BE49-F238E27FC236}">
                  <a16:creationId xmlns:a16="http://schemas.microsoft.com/office/drawing/2014/main" id="{6C3CB19A-A927-3B77-C22D-378F47CAD6C4}"/>
                </a:ext>
              </a:extLst>
            </p:cNvPr>
            <p:cNvSpPr txBox="1">
              <a:spLocks noChangeArrowheads="1"/>
            </p:cNvSpPr>
            <p:nvPr/>
          </p:nvSpPr>
          <p:spPr bwMode="auto">
            <a:xfrm>
              <a:off x="4447" y="6700"/>
              <a:ext cx="536"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6</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3" name="Text Box 59">
              <a:extLst>
                <a:ext uri="{FF2B5EF4-FFF2-40B4-BE49-F238E27FC236}">
                  <a16:creationId xmlns:a16="http://schemas.microsoft.com/office/drawing/2014/main" id="{C7C79091-7230-34C9-624C-77FD1496E0EC}"/>
                </a:ext>
              </a:extLst>
            </p:cNvPr>
            <p:cNvSpPr txBox="1">
              <a:spLocks noChangeArrowheads="1"/>
            </p:cNvSpPr>
            <p:nvPr/>
          </p:nvSpPr>
          <p:spPr bwMode="auto">
            <a:xfrm>
              <a:off x="5058" y="6690"/>
              <a:ext cx="535"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8</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4" name="Text Box 60">
              <a:extLst>
                <a:ext uri="{FF2B5EF4-FFF2-40B4-BE49-F238E27FC236}">
                  <a16:creationId xmlns:a16="http://schemas.microsoft.com/office/drawing/2014/main" id="{6184B6F0-49BE-54F7-6509-596DE02152A8}"/>
                </a:ext>
              </a:extLst>
            </p:cNvPr>
            <p:cNvSpPr txBox="1">
              <a:spLocks noChangeArrowheads="1"/>
            </p:cNvSpPr>
            <p:nvPr/>
          </p:nvSpPr>
          <p:spPr bwMode="auto">
            <a:xfrm>
              <a:off x="5851" y="6690"/>
              <a:ext cx="535"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24</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5" name="Text Box 61">
              <a:extLst>
                <a:ext uri="{FF2B5EF4-FFF2-40B4-BE49-F238E27FC236}">
                  <a16:creationId xmlns:a16="http://schemas.microsoft.com/office/drawing/2014/main" id="{394ED40A-3B1B-57F1-A911-A4A0526CCFAD}"/>
                </a:ext>
              </a:extLst>
            </p:cNvPr>
            <p:cNvSpPr txBox="1">
              <a:spLocks noChangeArrowheads="1"/>
            </p:cNvSpPr>
            <p:nvPr/>
          </p:nvSpPr>
          <p:spPr bwMode="auto">
            <a:xfrm>
              <a:off x="6494" y="6700"/>
              <a:ext cx="535"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26</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6" name="Text Box 62">
              <a:extLst>
                <a:ext uri="{FF2B5EF4-FFF2-40B4-BE49-F238E27FC236}">
                  <a16:creationId xmlns:a16="http://schemas.microsoft.com/office/drawing/2014/main" id="{F1DBE32B-A293-8618-AE24-46E20B331C9F}"/>
                </a:ext>
              </a:extLst>
            </p:cNvPr>
            <p:cNvSpPr txBox="1">
              <a:spLocks noChangeArrowheads="1"/>
            </p:cNvSpPr>
            <p:nvPr/>
          </p:nvSpPr>
          <p:spPr bwMode="auto">
            <a:xfrm>
              <a:off x="7147" y="6711"/>
              <a:ext cx="5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28</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7" name="Text Box 63">
              <a:extLst>
                <a:ext uri="{FF2B5EF4-FFF2-40B4-BE49-F238E27FC236}">
                  <a16:creationId xmlns:a16="http://schemas.microsoft.com/office/drawing/2014/main" id="{D12D5D04-5FE2-C1E9-645B-4C46D1305AC2}"/>
                </a:ext>
              </a:extLst>
            </p:cNvPr>
            <p:cNvSpPr txBox="1">
              <a:spLocks noChangeArrowheads="1"/>
            </p:cNvSpPr>
            <p:nvPr/>
          </p:nvSpPr>
          <p:spPr bwMode="auto">
            <a:xfrm>
              <a:off x="6729" y="6978"/>
              <a:ext cx="1265"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Time, [</a:t>
              </a:r>
              <a:r>
                <a:rPr lang="ro-RO" sz="900" i="1">
                  <a:solidFill>
                    <a:srgbClr val="000000"/>
                  </a:solidFill>
                  <a:effectLst/>
                  <a:latin typeface="Times New Roman" panose="02020603050405020304" pitchFamily="18" charset="0"/>
                  <a:ea typeface="Calibri" panose="020F0502020204030204" pitchFamily="34" charset="0"/>
                </a:rPr>
                <a:t>h</a:t>
              </a:r>
              <a:r>
                <a:rPr lang="ro-RO" sz="9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8" name="Text Box 64">
              <a:extLst>
                <a:ext uri="{FF2B5EF4-FFF2-40B4-BE49-F238E27FC236}">
                  <a16:creationId xmlns:a16="http://schemas.microsoft.com/office/drawing/2014/main" id="{186AC81E-79E6-A56D-9184-C48E26DE5381}"/>
                </a:ext>
              </a:extLst>
            </p:cNvPr>
            <p:cNvSpPr txBox="1">
              <a:spLocks noChangeArrowheads="1"/>
            </p:cNvSpPr>
            <p:nvPr/>
          </p:nvSpPr>
          <p:spPr bwMode="auto">
            <a:xfrm>
              <a:off x="1941" y="4778"/>
              <a:ext cx="566" cy="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marL="0" marR="0" algn="ctr">
                <a:lnSpc>
                  <a:spcPct val="115000"/>
                </a:lnSpc>
                <a:spcBef>
                  <a:spcPts val="0"/>
                </a:spcBef>
                <a:spcAft>
                  <a:spcPts val="1000"/>
                </a:spcAft>
              </a:pPr>
              <a:r>
                <a:rPr lang="ro-RO" sz="700">
                  <a:solidFill>
                    <a:srgbClr val="000000"/>
                  </a:solidFill>
                  <a:effectLst/>
                  <a:latin typeface="Times New Roman" panose="02020603050405020304" pitchFamily="18" charset="0"/>
                  <a:ea typeface="Calibri" panose="020F0502020204030204" pitchFamily="34" charset="0"/>
                </a:rPr>
                <a:t>Optical density, [</a:t>
              </a:r>
              <a:r>
                <a:rPr lang="ro-RO" sz="700" i="1">
                  <a:solidFill>
                    <a:srgbClr val="000000"/>
                  </a:solidFill>
                  <a:effectLst/>
                  <a:latin typeface="Times New Roman" panose="02020603050405020304" pitchFamily="18" charset="0"/>
                  <a:ea typeface="Calibri" panose="020F0502020204030204" pitchFamily="34" charset="0"/>
                </a:rPr>
                <a:t>AU</a:t>
              </a:r>
              <a:r>
                <a:rPr lang="ro-RO" sz="7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39" name="Text Box 65">
              <a:extLst>
                <a:ext uri="{FF2B5EF4-FFF2-40B4-BE49-F238E27FC236}">
                  <a16:creationId xmlns:a16="http://schemas.microsoft.com/office/drawing/2014/main" id="{14A5B365-B5CA-6C4D-3866-E82BB3A47022}"/>
                </a:ext>
              </a:extLst>
            </p:cNvPr>
            <p:cNvSpPr txBox="1">
              <a:spLocks noChangeArrowheads="1"/>
            </p:cNvSpPr>
            <p:nvPr/>
          </p:nvSpPr>
          <p:spPr bwMode="auto">
            <a:xfrm>
              <a:off x="1941" y="3074"/>
              <a:ext cx="523" cy="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marL="0" marR="0" algn="ctr">
                <a:lnSpc>
                  <a:spcPct val="115000"/>
                </a:lnSpc>
                <a:spcBef>
                  <a:spcPts val="0"/>
                </a:spcBef>
                <a:spcAft>
                  <a:spcPts val="1000"/>
                </a:spcAft>
              </a:pPr>
              <a:r>
                <a:rPr lang="ro-RO" sz="700">
                  <a:solidFill>
                    <a:srgbClr val="000000"/>
                  </a:solidFill>
                  <a:effectLst/>
                  <a:latin typeface="Times New Roman" panose="02020603050405020304" pitchFamily="18" charset="0"/>
                  <a:ea typeface="Calibri" panose="020F0502020204030204" pitchFamily="34" charset="0"/>
                </a:rPr>
                <a:t>Specific rate of growing, [</a:t>
              </a:r>
              <a:r>
                <a:rPr lang="ro-RO" sz="700" i="1">
                  <a:solidFill>
                    <a:srgbClr val="000000"/>
                  </a:solidFill>
                  <a:effectLst/>
                  <a:latin typeface="Times New Roman" panose="02020603050405020304" pitchFamily="18" charset="0"/>
                  <a:ea typeface="Calibri" panose="020F0502020204030204" pitchFamily="34" charset="0"/>
                </a:rPr>
                <a:t>h</a:t>
              </a:r>
              <a:r>
                <a:rPr lang="ro-RO" sz="700" i="1" baseline="30000">
                  <a:solidFill>
                    <a:srgbClr val="000000"/>
                  </a:solidFill>
                  <a:effectLst/>
                  <a:latin typeface="Times New Roman" panose="02020603050405020304" pitchFamily="18" charset="0"/>
                  <a:ea typeface="Calibri" panose="020F0502020204030204" pitchFamily="34" charset="0"/>
                </a:rPr>
                <a:t>-1</a:t>
              </a:r>
              <a:r>
                <a:rPr lang="ro-RO" sz="7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grpSp>
      <p:sp>
        <p:nvSpPr>
          <p:cNvPr id="140" name="TextBox 139">
            <a:extLst>
              <a:ext uri="{FF2B5EF4-FFF2-40B4-BE49-F238E27FC236}">
                <a16:creationId xmlns:a16="http://schemas.microsoft.com/office/drawing/2014/main" id="{74F5F69B-CF70-F38D-EFEC-538FF3A6E3B2}"/>
              </a:ext>
            </a:extLst>
          </p:cNvPr>
          <p:cNvSpPr txBox="1"/>
          <p:nvPr/>
        </p:nvSpPr>
        <p:spPr>
          <a:xfrm>
            <a:off x="288014" y="6032334"/>
            <a:ext cx="4884668" cy="358816"/>
          </a:xfrm>
          <a:prstGeom prst="rect">
            <a:avLst/>
          </a:prstGeom>
          <a:noFill/>
        </p:spPr>
        <p:txBody>
          <a:bodyPr wrap="square">
            <a:spAutoFit/>
          </a:bodyPr>
          <a:lstStyle/>
          <a:p>
            <a:pPr marL="0" marR="0" algn="ctr">
              <a:lnSpc>
                <a:spcPct val="115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3.</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microorganisms number evolution vs. time</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76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 calcmode="lin" valueType="num">
                                      <p:cBhvr additive="base">
                                        <p:cTn id="14" dur="500" fill="hold"/>
                                        <p:tgtEl>
                                          <p:spTgt spid="76"/>
                                        </p:tgtEl>
                                        <p:attrNameLst>
                                          <p:attrName>ppt_x</p:attrName>
                                        </p:attrNameLst>
                                      </p:cBhvr>
                                      <p:tavLst>
                                        <p:tav tm="0">
                                          <p:val>
                                            <p:strVal val="#ppt_x"/>
                                          </p:val>
                                        </p:tav>
                                        <p:tav tm="100000">
                                          <p:val>
                                            <p:strVal val="#ppt_x"/>
                                          </p:val>
                                        </p:tav>
                                      </p:tavLst>
                                    </p:anim>
                                    <p:anim calcmode="lin" valueType="num">
                                      <p:cBhvr additive="base">
                                        <p:cTn id="15" dur="500" fill="hold"/>
                                        <p:tgtEl>
                                          <p:spTgt spid="7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 calcmode="lin" valueType="num">
                                      <p:cBhvr additive="base">
                                        <p:cTn id="18" dur="500" fill="hold"/>
                                        <p:tgtEl>
                                          <p:spTgt spid="140"/>
                                        </p:tgtEl>
                                        <p:attrNameLst>
                                          <p:attrName>ppt_x</p:attrName>
                                        </p:attrNameLst>
                                      </p:cBhvr>
                                      <p:tavLst>
                                        <p:tav tm="0">
                                          <p:val>
                                            <p:strVal val="#ppt_x"/>
                                          </p:val>
                                        </p:tav>
                                        <p:tav tm="100000">
                                          <p:val>
                                            <p:strVal val="#ppt_x"/>
                                          </p:val>
                                        </p:tav>
                                      </p:tavLst>
                                    </p:anim>
                                    <p:anim calcmode="lin" valueType="num">
                                      <p:cBhvr additive="base">
                                        <p:cTn id="1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4" name="Rectangle 1">
            <a:extLst>
              <a:ext uri="{FF2B5EF4-FFF2-40B4-BE49-F238E27FC236}">
                <a16:creationId xmlns:a16="http://schemas.microsoft.com/office/drawing/2014/main" id="{47357294-4DCA-1DD9-5AEF-93A3D8DDAE3F}"/>
              </a:ext>
            </a:extLst>
          </p:cNvPr>
          <p:cNvSpPr>
            <a:spLocks noChangeArrowheads="1"/>
          </p:cNvSpPr>
          <p:nvPr/>
        </p:nvSpPr>
        <p:spPr bwMode="auto">
          <a:xfrm>
            <a:off x="7707284" y="3140968"/>
            <a:ext cx="142767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Table 1.</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The microbial population growing phases </a:t>
            </a:r>
            <a:endParaRPr kumimoji="0" lang="en-US" alt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DF9D539-F1D8-08A9-1382-3E96D593B303}"/>
              </a:ext>
            </a:extLst>
          </p:cNvPr>
          <p:cNvPicPr>
            <a:picLocks noChangeAspect="1"/>
          </p:cNvPicPr>
          <p:nvPr/>
        </p:nvPicPr>
        <p:blipFill>
          <a:blip r:embed="rId3"/>
          <a:stretch>
            <a:fillRect/>
          </a:stretch>
        </p:blipFill>
        <p:spPr>
          <a:xfrm>
            <a:off x="-2934" y="1124744"/>
            <a:ext cx="7721869" cy="6125759"/>
          </a:xfrm>
          <a:prstGeom prst="rect">
            <a:avLst/>
          </a:prstGeom>
        </p:spPr>
      </p:pic>
    </p:spTree>
    <p:extLst>
      <p:ext uri="{BB962C8B-B14F-4D97-AF65-F5344CB8AC3E}">
        <p14:creationId xmlns:p14="http://schemas.microsoft.com/office/powerpoint/2010/main" val="201129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2627784" y="1559810"/>
            <a:ext cx="4572000" cy="425501"/>
          </a:xfrm>
          <a:prstGeom prst="rect">
            <a:avLst/>
          </a:prstGeom>
          <a:noFill/>
        </p:spPr>
        <p:txBody>
          <a:bodyPr wrap="square">
            <a:spAutoFit/>
          </a:bodyPr>
          <a:lstStyle/>
          <a:p>
            <a:pPr marL="0" marR="0">
              <a:lnSpc>
                <a:spcPct val="115000"/>
              </a:lnSpc>
              <a:spcBef>
                <a:spcPts val="0"/>
              </a:spcBef>
              <a:spcAft>
                <a:spcPts val="0"/>
              </a:spcAft>
            </a:pPr>
            <a:r>
              <a:rPr lang="ro-RO" sz="2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kinetic of microorganisms growing</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D17C5E7D-21A3-D302-E207-7608FD089D3C}"/>
              </a:ext>
            </a:extLst>
          </p:cNvPr>
          <p:cNvSpPr txBox="1"/>
          <p:nvPr/>
        </p:nvSpPr>
        <p:spPr>
          <a:xfrm>
            <a:off x="251520" y="2018048"/>
            <a:ext cx="4572000" cy="385362"/>
          </a:xfrm>
          <a:prstGeom prst="rect">
            <a:avLst/>
          </a:prstGeom>
          <a:noFill/>
        </p:spPr>
        <p:txBody>
          <a:bodyPr wrap="square">
            <a:spAutoFit/>
          </a:bodyPr>
          <a:lstStyle/>
          <a:p>
            <a:pPr marL="0" marR="0" algn="just">
              <a:lnSpc>
                <a:spcPct val="115000"/>
              </a:lnSpc>
              <a:spcBef>
                <a:spcPts val="0"/>
              </a:spcBef>
              <a:spcAft>
                <a:spcPts val="0"/>
              </a:spcAft>
            </a:pPr>
            <a:r>
              <a:rPr lang="ro-RO" sz="1800" b="1" i="1" dirty="0">
                <a:solidFill>
                  <a:srgbClr val="000000"/>
                </a:solidFill>
                <a:effectLst/>
                <a:latin typeface="Times New Roman" panose="02020603050405020304" pitchFamily="18" charset="0"/>
                <a:ea typeface="Calibri" panose="020F0502020204030204" pitchFamily="34" charset="0"/>
              </a:rPr>
              <a:t>The types of kinetic models </a:t>
            </a:r>
            <a:endParaRPr lang="en-US" sz="2000" dirty="0">
              <a:solidFill>
                <a:srgbClr val="000000"/>
              </a:solidFill>
              <a:effectLst/>
              <a:latin typeface="Times New Roman" panose="02020603050405020304" pitchFamily="18" charset="0"/>
              <a:ea typeface="Calibri" panose="020F0502020204030204" pitchFamily="34" charset="0"/>
            </a:endParaRPr>
          </a:p>
        </p:txBody>
      </p:sp>
      <p:sp>
        <p:nvSpPr>
          <p:cNvPr id="74" name="TextBox 73">
            <a:extLst>
              <a:ext uri="{FF2B5EF4-FFF2-40B4-BE49-F238E27FC236}">
                <a16:creationId xmlns:a16="http://schemas.microsoft.com/office/drawing/2014/main" id="{1F129C5E-51CB-5695-5D84-FA5BBA7E3FD5}"/>
              </a:ext>
            </a:extLst>
          </p:cNvPr>
          <p:cNvSpPr txBox="1"/>
          <p:nvPr/>
        </p:nvSpPr>
        <p:spPr>
          <a:xfrm>
            <a:off x="13862" y="2656288"/>
            <a:ext cx="8928992" cy="392159"/>
          </a:xfrm>
          <a:prstGeom prst="rect">
            <a:avLst/>
          </a:prstGeom>
          <a:noFill/>
        </p:spPr>
        <p:txBody>
          <a:bodyPr wrap="square">
            <a:spAutoFit/>
          </a:bodyPr>
          <a:lstStyle/>
          <a:p>
            <a:pPr marL="285750" marR="0" lvl="0" indent="-285750" algn="just">
              <a:lnSpc>
                <a:spcPct val="115000"/>
              </a:lnSpc>
              <a:spcBef>
                <a:spcPts val="1200"/>
              </a:spcBef>
              <a:spcAft>
                <a:spcPts val="0"/>
              </a:spcAft>
              <a:buFont typeface="Wingdings" panose="05000000000000000000" pitchFamily="2" charset="2"/>
              <a:buChar char="Ø"/>
            </a:pP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phenomena which take place in a bioreactor </a:t>
            </a:r>
            <a:r>
              <a:rPr lang="en-GB"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are complex and coupled</a:t>
            </a: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6E717588-B22B-94BC-CD33-00422C48CCA2}"/>
              </a:ext>
            </a:extLst>
          </p:cNvPr>
          <p:cNvSpPr txBox="1"/>
          <p:nvPr/>
        </p:nvSpPr>
        <p:spPr>
          <a:xfrm>
            <a:off x="13862" y="3294980"/>
            <a:ext cx="8928992" cy="1029256"/>
          </a:xfrm>
          <a:prstGeom prst="rect">
            <a:avLst/>
          </a:prstGeom>
          <a:noFill/>
        </p:spPr>
        <p:txBody>
          <a:bodyPr wrap="square">
            <a:spAutoFit/>
          </a:bodyPr>
          <a:lstStyle/>
          <a:p>
            <a:pPr marL="285750" marR="0" lvl="0" indent="-285750" algn="just">
              <a:lnSpc>
                <a:spcPct val="115000"/>
              </a:lnSpc>
              <a:spcBef>
                <a:spcPts val="1200"/>
              </a:spcBef>
              <a:spcAft>
                <a:spcPts val="0"/>
              </a:spcAft>
              <a:buFont typeface="Wingdings" panose="05000000000000000000" pitchFamily="2" charset="2"/>
              <a:buChar char="Ø"/>
            </a:pP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complexity is given by </a:t>
            </a:r>
            <a:r>
              <a:rPr lang="en-GB"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heterogenic medium three-phases </a:t>
            </a: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solid, liquid and gas</a:t>
            </a: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which the biosynthesis process take place; </a:t>
            </a:r>
            <a:r>
              <a:rPr lang="en-GB"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three-phases medium is in a dynamic evolution and has a nonlinear character</a:t>
            </a: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1" name="TextBox 140">
            <a:extLst>
              <a:ext uri="{FF2B5EF4-FFF2-40B4-BE49-F238E27FC236}">
                <a16:creationId xmlns:a16="http://schemas.microsoft.com/office/drawing/2014/main" id="{BDD576EB-B9F1-7B39-FF37-85EE2D7E8F8C}"/>
              </a:ext>
            </a:extLst>
          </p:cNvPr>
          <p:cNvSpPr txBox="1"/>
          <p:nvPr/>
        </p:nvSpPr>
        <p:spPr>
          <a:xfrm>
            <a:off x="18144" y="4570769"/>
            <a:ext cx="8928992" cy="1347805"/>
          </a:xfrm>
          <a:prstGeom prst="rect">
            <a:avLst/>
          </a:prstGeom>
          <a:noFill/>
        </p:spPr>
        <p:txBody>
          <a:bodyPr wrap="square">
            <a:spAutoFit/>
          </a:bodyPr>
          <a:lstStyle/>
          <a:p>
            <a:pPr marL="285750" marR="0" lvl="0" indent="-285750" algn="just">
              <a:lnSpc>
                <a:spcPct val="115000"/>
              </a:lnSpc>
              <a:spcBef>
                <a:spcPts val="1200"/>
              </a:spcBef>
              <a:spcAft>
                <a:spcPts val="0"/>
              </a:spcAft>
              <a:buFont typeface="Wingdings" panose="05000000000000000000" pitchFamily="2" charset="2"/>
              <a:buChar char="Ø"/>
            </a:pPr>
            <a:r>
              <a:rPr lang="en-GB"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processes are coupled among them</a:t>
            </a: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 operational variable (the feed flow with substrate, the pressure, the temperature, the stirred etc.) or the way in which the oxygen reaches at the microorganisms, are important both individually and for the whole microorganisms, for the biomass process control (</a:t>
            </a:r>
            <a:r>
              <a:rPr lang="ro-RO"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Bastin et Dochain</a:t>
            </a:r>
            <a:r>
              <a:rPr lang="en-GB"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1990). </a:t>
            </a: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023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ppt_x"/>
                                          </p:val>
                                        </p:tav>
                                        <p:tav tm="100000">
                                          <p:val>
                                            <p:strVal val="#ppt_x"/>
                                          </p:val>
                                        </p:tav>
                                      </p:tavLst>
                                    </p:anim>
                                    <p:anim calcmode="lin" valueType="num">
                                      <p:cBhvr additive="base">
                                        <p:cTn id="1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fill="hold"/>
                                        <p:tgtEl>
                                          <p:spTgt spid="75"/>
                                        </p:tgtEl>
                                        <p:attrNameLst>
                                          <p:attrName>ppt_x</p:attrName>
                                        </p:attrNameLst>
                                      </p:cBhvr>
                                      <p:tavLst>
                                        <p:tav tm="0">
                                          <p:val>
                                            <p:strVal val="#ppt_x"/>
                                          </p:val>
                                        </p:tav>
                                        <p:tav tm="100000">
                                          <p:val>
                                            <p:strVal val="#ppt_x"/>
                                          </p:val>
                                        </p:tav>
                                      </p:tavLst>
                                    </p:anim>
                                    <p:anim calcmode="lin" valueType="num">
                                      <p:cBhvr additive="base">
                                        <p:cTn id="2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additive="base">
                                        <p:cTn id="25" dur="500" fill="hold"/>
                                        <p:tgtEl>
                                          <p:spTgt spid="141"/>
                                        </p:tgtEl>
                                        <p:attrNameLst>
                                          <p:attrName>ppt_x</p:attrName>
                                        </p:attrNameLst>
                                      </p:cBhvr>
                                      <p:tavLst>
                                        <p:tav tm="0">
                                          <p:val>
                                            <p:strVal val="#ppt_x"/>
                                          </p:val>
                                        </p:tav>
                                        <p:tav tm="100000">
                                          <p:val>
                                            <p:strVal val="#ppt_x"/>
                                          </p:val>
                                        </p:tav>
                                      </p:tavLst>
                                    </p:anim>
                                    <p:anim calcmode="lin" valueType="num">
                                      <p:cBhvr additive="base">
                                        <p:cTn id="26"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4" grpId="0"/>
      <p:bldP spid="75" grpId="0"/>
      <p:bldP spid="1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2627784" y="1559810"/>
            <a:ext cx="4572000" cy="425501"/>
          </a:xfrm>
          <a:prstGeom prst="rect">
            <a:avLst/>
          </a:prstGeom>
          <a:noFill/>
        </p:spPr>
        <p:txBody>
          <a:bodyPr wrap="square">
            <a:spAutoFit/>
          </a:bodyPr>
          <a:lstStyle/>
          <a:p>
            <a:pPr marL="0" marR="0">
              <a:lnSpc>
                <a:spcPct val="115000"/>
              </a:lnSpc>
              <a:spcBef>
                <a:spcPts val="0"/>
              </a:spcBef>
              <a:spcAft>
                <a:spcPts val="0"/>
              </a:spcAft>
            </a:pPr>
            <a:r>
              <a:rPr lang="ro-RO" sz="2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kinetic of microorganisms growing</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D17C5E7D-21A3-D302-E207-7608FD089D3C}"/>
              </a:ext>
            </a:extLst>
          </p:cNvPr>
          <p:cNvSpPr txBox="1"/>
          <p:nvPr/>
        </p:nvSpPr>
        <p:spPr>
          <a:xfrm>
            <a:off x="137606" y="1951889"/>
            <a:ext cx="4572000" cy="385362"/>
          </a:xfrm>
          <a:prstGeom prst="rect">
            <a:avLst/>
          </a:prstGeom>
          <a:noFill/>
        </p:spPr>
        <p:txBody>
          <a:bodyPr wrap="square">
            <a:spAutoFit/>
          </a:bodyPr>
          <a:lstStyle/>
          <a:p>
            <a:pPr marL="0" marR="0" algn="just">
              <a:lnSpc>
                <a:spcPct val="115000"/>
              </a:lnSpc>
              <a:spcBef>
                <a:spcPts val="0"/>
              </a:spcBef>
              <a:spcAft>
                <a:spcPts val="0"/>
              </a:spcAft>
            </a:pPr>
            <a:r>
              <a:rPr lang="ro-RO" sz="1800" b="1" i="1" dirty="0">
                <a:solidFill>
                  <a:srgbClr val="000000"/>
                </a:solidFill>
                <a:effectLst/>
                <a:latin typeface="Times New Roman" panose="02020603050405020304" pitchFamily="18" charset="0"/>
                <a:ea typeface="Calibri" panose="020F0502020204030204" pitchFamily="34" charset="0"/>
              </a:rPr>
              <a:t>The types of kinetic models </a:t>
            </a:r>
            <a:endParaRPr lang="en-US" sz="2000" dirty="0">
              <a:solidFill>
                <a:srgbClr val="000000"/>
              </a:solidFill>
              <a:effectLst/>
              <a:latin typeface="Times New Roman" panose="02020603050405020304" pitchFamily="18" charset="0"/>
              <a:ea typeface="Calibri" panose="020F0502020204030204" pitchFamily="34" charset="0"/>
            </a:endParaRPr>
          </a:p>
        </p:txBody>
      </p:sp>
      <p:graphicFrame>
        <p:nvGraphicFramePr>
          <p:cNvPr id="4" name="Object 3">
            <a:extLst>
              <a:ext uri="{FF2B5EF4-FFF2-40B4-BE49-F238E27FC236}">
                <a16:creationId xmlns:a16="http://schemas.microsoft.com/office/drawing/2014/main" id="{41D955BB-D0F2-3707-62AA-1C996A604C63}"/>
              </a:ext>
            </a:extLst>
          </p:cNvPr>
          <p:cNvGraphicFramePr>
            <a:graphicFrameLocks noChangeAspect="1"/>
          </p:cNvGraphicFramePr>
          <p:nvPr>
            <p:extLst>
              <p:ext uri="{D42A27DB-BD31-4B8C-83A1-F6EECF244321}">
                <p14:modId xmlns:p14="http://schemas.microsoft.com/office/powerpoint/2010/main" val="600212308"/>
              </p:ext>
            </p:extLst>
          </p:nvPr>
        </p:nvGraphicFramePr>
        <p:xfrm>
          <a:off x="806631" y="3252213"/>
          <a:ext cx="7530738" cy="2567351"/>
        </p:xfrm>
        <a:graphic>
          <a:graphicData uri="http://schemas.openxmlformats.org/presentationml/2006/ole">
            <mc:AlternateContent xmlns:mc="http://schemas.openxmlformats.org/markup-compatibility/2006">
              <mc:Choice xmlns:v="urn:schemas-microsoft-com:vml" Requires="v">
                <p:oleObj name="Document" r:id="rId3" imgW="5094160" imgH="1736606" progId="Word.Document.12">
                  <p:embed/>
                </p:oleObj>
              </mc:Choice>
              <mc:Fallback>
                <p:oleObj name="Document" r:id="rId3" imgW="5094160" imgH="1736606" progId="Word.Document.12">
                  <p:embed/>
                  <p:pic>
                    <p:nvPicPr>
                      <p:cNvPr id="0" name=""/>
                      <p:cNvPicPr/>
                      <p:nvPr/>
                    </p:nvPicPr>
                    <p:blipFill>
                      <a:blip r:embed="rId4"/>
                      <a:stretch>
                        <a:fillRect/>
                      </a:stretch>
                    </p:blipFill>
                    <p:spPr>
                      <a:xfrm>
                        <a:off x="806631" y="3252213"/>
                        <a:ext cx="7530738" cy="256735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9CE51B05-D538-AE11-D116-274A3959F352}"/>
              </a:ext>
            </a:extLst>
          </p:cNvPr>
          <p:cNvSpPr txBox="1"/>
          <p:nvPr/>
        </p:nvSpPr>
        <p:spPr>
          <a:xfrm>
            <a:off x="137606" y="2403410"/>
            <a:ext cx="8808626" cy="641971"/>
          </a:xfrm>
          <a:prstGeom prst="rect">
            <a:avLst/>
          </a:prstGeom>
          <a:noFill/>
        </p:spPr>
        <p:txBody>
          <a:bodyPr wrap="square">
            <a:spAutoFit/>
          </a:bodyPr>
          <a:lstStyle/>
          <a:p>
            <a:pPr marL="0" marR="0" algn="just">
              <a:lnSpc>
                <a:spcPct val="115000"/>
              </a:lnSpc>
              <a:spcBef>
                <a:spcPts val="0"/>
              </a:spcBef>
              <a:spcAft>
                <a:spcPts val="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figure 4, the main phenomena are presented, the interactions and variables which influence the kinetic behaviour of the population cells.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1DCAA3D7-7068-E8C3-1EDD-AD4CC614B91D}"/>
              </a:ext>
            </a:extLst>
          </p:cNvPr>
          <p:cNvSpPr txBox="1"/>
          <p:nvPr/>
        </p:nvSpPr>
        <p:spPr>
          <a:xfrm>
            <a:off x="1379490" y="5953484"/>
            <a:ext cx="6660232" cy="584775"/>
          </a:xfrm>
          <a:prstGeom prst="rect">
            <a:avLst/>
          </a:prstGeom>
          <a:noFill/>
        </p:spPr>
        <p:txBody>
          <a:bodyPr wrap="square">
            <a:spAutoFit/>
          </a:bodyPr>
          <a:lstStyle/>
          <a:p>
            <a:pPr marL="0" marR="0" algn="ctr">
              <a:spcBef>
                <a:spcPts val="0"/>
              </a:spcBef>
              <a:spcAft>
                <a:spcPts val="0"/>
              </a:spcAft>
            </a:pPr>
            <a:r>
              <a:rPr lang="ro-RO" sz="1600" b="1" dirty="0">
                <a:effectLst/>
                <a:latin typeface="Calibri" panose="020F0502020204030204" pitchFamily="34" charset="0"/>
                <a:ea typeface="Times New Roman" panose="02020603050405020304" pitchFamily="18" charset="0"/>
                <a:cs typeface="Calibri" panose="020F0502020204030204" pitchFamily="34" charset="0"/>
              </a:rPr>
              <a:t>Figure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4</a:t>
            </a:r>
            <a:r>
              <a:rPr lang="ro-RO" sz="1600" b="1" dirty="0">
                <a:effectLst/>
                <a:latin typeface="Calibri" panose="020F0502020204030204" pitchFamily="34" charset="0"/>
                <a:ea typeface="Times New Roman" panose="02020603050405020304" pitchFamily="18" charset="0"/>
                <a:cs typeface="Calibri" panose="020F0502020204030204" pitchFamily="34" charset="0"/>
              </a:rPr>
              <a:t>.</a:t>
            </a:r>
            <a:r>
              <a:rPr lang="ro-RO"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600" b="0" dirty="0">
                <a:effectLst/>
                <a:latin typeface="Calibri" panose="020F0502020204030204" pitchFamily="34" charset="0"/>
                <a:ea typeface="Times New Roman" panose="02020603050405020304" pitchFamily="18" charset="0"/>
                <a:cs typeface="Calibri" panose="020F0502020204030204" pitchFamily="34" charset="0"/>
              </a:rPr>
              <a:t>The main phenomena, interactions and variables which influence the kinetic of the microbial populations </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084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9" name="Title 1">
            <a:extLst>
              <a:ext uri="{FF2B5EF4-FFF2-40B4-BE49-F238E27FC236}">
                <a16:creationId xmlns:a16="http://schemas.microsoft.com/office/drawing/2014/main" id="{74787461-94D6-68EE-D6C3-28B5FF5A4D14}"/>
              </a:ext>
            </a:extLst>
          </p:cNvPr>
          <p:cNvSpPr>
            <a:spLocks noGrp="1"/>
          </p:cNvSpPr>
          <p:nvPr>
            <p:ph type="title"/>
          </p:nvPr>
        </p:nvSpPr>
        <p:spPr>
          <a:xfrm>
            <a:off x="1439652" y="1102722"/>
            <a:ext cx="6264696" cy="500470"/>
          </a:xfrm>
        </p:spPr>
        <p:txBody>
          <a:bodyPr>
            <a:normAutofit/>
          </a:bodyPr>
          <a:lstStyle/>
          <a:p>
            <a:pPr algn="ctr"/>
            <a:r>
              <a:rPr lang="en-US" sz="2000" b="1" i="0" u="none" strike="noStrike" cap="none" dirty="0">
                <a:solidFill>
                  <a:srgbClr val="000000"/>
                </a:solidFill>
                <a:effectLst/>
                <a:latin typeface="Calibri" panose="020F0502020204030204" pitchFamily="34" charset="0"/>
                <a:cs typeface="Calibri" panose="020F0502020204030204" pitchFamily="34" charset="0"/>
              </a:rPr>
              <a:t>Overview</a:t>
            </a:r>
            <a:endParaRPr lang="ro-RO" sz="2000" cap="none"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9DF820F-BA34-8640-8B12-C552D42E3544}"/>
              </a:ext>
            </a:extLst>
          </p:cNvPr>
          <p:cNvSpPr txBox="1"/>
          <p:nvPr/>
        </p:nvSpPr>
        <p:spPr>
          <a:xfrm>
            <a:off x="0" y="1628800"/>
            <a:ext cx="9144000" cy="584775"/>
          </a:xfrm>
          <a:prstGeom prst="rect">
            <a:avLst/>
          </a:prstGeom>
          <a:noFill/>
        </p:spPr>
        <p:txBody>
          <a:bodyPr wrap="square" rtlCol="0">
            <a:spAutoFit/>
          </a:bodyPr>
          <a:lstStyle/>
          <a:p>
            <a:r>
              <a:rPr lang="en-US" sz="1600" b="1" i="1" dirty="0">
                <a:latin typeface="Calibri" panose="020F0502020204030204" pitchFamily="34" charset="0"/>
                <a:cs typeface="Calibri" panose="020F0502020204030204" pitchFamily="34" charset="0"/>
              </a:rPr>
              <a:t>Noun</a:t>
            </a:r>
            <a:r>
              <a:rPr lang="ro-RO" sz="1600" i="1"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[Uncountable]: </a:t>
            </a:r>
          </a:p>
          <a:p>
            <a:r>
              <a:rPr lang="en-US" sz="1600" i="1" dirty="0">
                <a:latin typeface="Calibri" panose="020F0502020204030204" pitchFamily="34" charset="0"/>
                <a:cs typeface="Calibri" panose="020F0502020204030204" pitchFamily="34" charset="0"/>
              </a:rPr>
              <a:t>	the </a:t>
            </a:r>
            <a:r>
              <a:rPr lang="en-US" sz="1600" b="1" i="1" dirty="0">
                <a:latin typeface="Calibri" panose="020F0502020204030204" pitchFamily="34" charset="0"/>
                <a:cs typeface="Calibri" panose="020F0502020204030204" pitchFamily="34" charset="0"/>
              </a:rPr>
              <a:t>mixing</a:t>
            </a:r>
            <a:r>
              <a:rPr lang="en-US" sz="1600" i="1" dirty="0">
                <a:latin typeface="Calibri" panose="020F0502020204030204" pitchFamily="34" charset="0"/>
                <a:cs typeface="Calibri" panose="020F0502020204030204" pitchFamily="34" charset="0"/>
              </a:rPr>
              <a:t> of the </a:t>
            </a:r>
            <a:r>
              <a:rPr lang="en-US" sz="1600" b="1" i="1" dirty="0">
                <a:latin typeface="Calibri" panose="020F0502020204030204" pitchFamily="34" charset="0"/>
                <a:cs typeface="Calibri" panose="020F0502020204030204" pitchFamily="34" charset="0"/>
              </a:rPr>
              <a:t>ideas</a:t>
            </a:r>
            <a:r>
              <a:rPr lang="en-US" sz="1600" i="1" dirty="0">
                <a:latin typeface="Calibri" panose="020F0502020204030204" pitchFamily="34" charset="0"/>
                <a:cs typeface="Calibri" panose="020F0502020204030204" pitchFamily="34" charset="0"/>
              </a:rPr>
              <a:t>, customs, etc. of different places or groups of people, to produce a </a:t>
            </a:r>
            <a:r>
              <a:rPr lang="en-US" sz="1600" b="1" i="1" dirty="0">
                <a:latin typeface="Calibri" panose="020F0502020204030204" pitchFamily="34" charset="0"/>
                <a:cs typeface="Calibri" panose="020F0502020204030204" pitchFamily="34" charset="0"/>
              </a:rPr>
              <a:t>better result</a:t>
            </a:r>
            <a:endParaRPr lang="ro-RO" sz="1600" b="1" i="1" dirty="0">
              <a:latin typeface="Calibri" panose="020F0502020204030204" pitchFamily="34" charset="0"/>
              <a:cs typeface="Calibri" panose="020F0502020204030204" pitchFamily="34" charset="0"/>
            </a:endParaRPr>
          </a:p>
        </p:txBody>
      </p:sp>
      <p:pic>
        <p:nvPicPr>
          <p:cNvPr id="12" name="Content Placeholder 3">
            <a:extLst>
              <a:ext uri="{FF2B5EF4-FFF2-40B4-BE49-F238E27FC236}">
                <a16:creationId xmlns:a16="http://schemas.microsoft.com/office/drawing/2014/main" id="{DCFA7812-7FFA-D1D2-DA7C-30FD8D1F4A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78" t="9611" r="26721" b="17922"/>
          <a:stretch/>
        </p:blipFill>
        <p:spPr>
          <a:xfrm>
            <a:off x="6208580" y="2628604"/>
            <a:ext cx="2935420" cy="3420769"/>
          </a:xfrm>
          <a:prstGeom prst="rect">
            <a:avLst/>
          </a:prstGeom>
        </p:spPr>
      </p:pic>
      <p:sp>
        <p:nvSpPr>
          <p:cNvPr id="13" name="TextBox 12">
            <a:extLst>
              <a:ext uri="{FF2B5EF4-FFF2-40B4-BE49-F238E27FC236}">
                <a16:creationId xmlns:a16="http://schemas.microsoft.com/office/drawing/2014/main" id="{2B73D7BB-1883-10FF-9125-490F9332A557}"/>
              </a:ext>
            </a:extLst>
          </p:cNvPr>
          <p:cNvSpPr txBox="1"/>
          <p:nvPr/>
        </p:nvSpPr>
        <p:spPr>
          <a:xfrm>
            <a:off x="683568" y="2348880"/>
            <a:ext cx="4875866"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chemeClr val="tx1"/>
                </a:solidFill>
                <a:latin typeface="Calibri" panose="020F0502020204030204" pitchFamily="34" charset="0"/>
                <a:cs typeface="Calibri" panose="020F0502020204030204" pitchFamily="34" charset="0"/>
              </a:rPr>
              <a:t>Technological process in winemaking</a:t>
            </a:r>
            <a:endParaRPr lang="ro-RO" b="1" dirty="0">
              <a:ln/>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D22D279-F80C-BE17-80D0-16A5C32F5161}"/>
              </a:ext>
            </a:extLst>
          </p:cNvPr>
          <p:cNvSpPr txBox="1"/>
          <p:nvPr/>
        </p:nvSpPr>
        <p:spPr>
          <a:xfrm>
            <a:off x="683567" y="2988184"/>
            <a:ext cx="4875866"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chemeClr val="tx1"/>
                </a:solidFill>
                <a:latin typeface="Calibri" panose="020F0502020204030204" pitchFamily="34" charset="0"/>
                <a:cs typeface="Calibri" panose="020F0502020204030204" pitchFamily="34" charset="0"/>
              </a:rPr>
              <a:t>Fermentation process</a:t>
            </a:r>
            <a:endParaRPr lang="ro-RO" b="1" dirty="0">
              <a:ln/>
              <a:solidFill>
                <a:schemeClr val="tx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8F548EAD-F594-5B19-3B15-E96644F6AE36}"/>
              </a:ext>
            </a:extLst>
          </p:cNvPr>
          <p:cNvSpPr txBox="1"/>
          <p:nvPr/>
        </p:nvSpPr>
        <p:spPr>
          <a:xfrm>
            <a:off x="683567" y="3635732"/>
            <a:ext cx="4875866"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ln/>
                <a:solidFill>
                  <a:schemeClr val="tx1"/>
                </a:solidFill>
                <a:latin typeface="Calibri" panose="020F0502020204030204" pitchFamily="34" charset="0"/>
                <a:cs typeface="Calibri" panose="020F0502020204030204" pitchFamily="34" charset="0"/>
              </a:rPr>
              <a:t>Process modelling</a:t>
            </a:r>
            <a:endParaRPr lang="ro-RO" b="1" dirty="0">
              <a:ln/>
              <a:solidFill>
                <a:schemeClr val="tx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424BA3A-EF7E-2F98-8857-68CE2FB3E86B}"/>
              </a:ext>
            </a:extLst>
          </p:cNvPr>
          <p:cNvSpPr txBox="1"/>
          <p:nvPr/>
        </p:nvSpPr>
        <p:spPr>
          <a:xfrm>
            <a:off x="231098" y="4275094"/>
            <a:ext cx="5882173"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lang="ro-RO" sz="18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rocess temperature automatic control</a:t>
            </a:r>
            <a:endParaRPr lang="en-US" b="1" dirty="0">
              <a:ln/>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B38E90A-B84F-0BDD-D780-75E4BB1886EA}"/>
              </a:ext>
            </a:extLst>
          </p:cNvPr>
          <p:cNvSpPr txBox="1"/>
          <p:nvPr/>
        </p:nvSpPr>
        <p:spPr>
          <a:xfrm>
            <a:off x="525751" y="4959004"/>
            <a:ext cx="5184577" cy="92333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marL="0" marR="0" algn="ctr">
              <a:spcBef>
                <a:spcPts val="0"/>
              </a:spcBef>
              <a:spcAft>
                <a:spcPts val="1200"/>
              </a:spcAft>
            </a:pP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nowledge-based </a:t>
            </a:r>
            <a:r>
              <a:rPr lang="ro-RO"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Down Arrow 5">
            <a:extLst>
              <a:ext uri="{FF2B5EF4-FFF2-40B4-BE49-F238E27FC236}">
                <a16:creationId xmlns:a16="http://schemas.microsoft.com/office/drawing/2014/main" id="{0535CC3F-AD15-16CB-08E8-16345C9B9989}"/>
              </a:ext>
            </a:extLst>
          </p:cNvPr>
          <p:cNvSpPr/>
          <p:nvPr/>
        </p:nvSpPr>
        <p:spPr>
          <a:xfrm>
            <a:off x="3075432" y="2701695"/>
            <a:ext cx="92137" cy="3339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o-RO"/>
          </a:p>
        </p:txBody>
      </p:sp>
      <p:sp>
        <p:nvSpPr>
          <p:cNvPr id="20" name="Down Arrow 8">
            <a:extLst>
              <a:ext uri="{FF2B5EF4-FFF2-40B4-BE49-F238E27FC236}">
                <a16:creationId xmlns:a16="http://schemas.microsoft.com/office/drawing/2014/main" id="{98449007-5202-D8E5-E02E-585BE807AB98}"/>
              </a:ext>
            </a:extLst>
          </p:cNvPr>
          <p:cNvSpPr/>
          <p:nvPr/>
        </p:nvSpPr>
        <p:spPr>
          <a:xfrm>
            <a:off x="3075431" y="3338353"/>
            <a:ext cx="92137" cy="33392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o-RO"/>
          </a:p>
        </p:txBody>
      </p:sp>
      <p:sp>
        <p:nvSpPr>
          <p:cNvPr id="21" name="Down Arrow 9">
            <a:extLst>
              <a:ext uri="{FF2B5EF4-FFF2-40B4-BE49-F238E27FC236}">
                <a16:creationId xmlns:a16="http://schemas.microsoft.com/office/drawing/2014/main" id="{C01329CA-F96A-3891-06AB-B7330C709C15}"/>
              </a:ext>
            </a:extLst>
          </p:cNvPr>
          <p:cNvSpPr/>
          <p:nvPr/>
        </p:nvSpPr>
        <p:spPr>
          <a:xfrm>
            <a:off x="3071976" y="4005064"/>
            <a:ext cx="92137" cy="33392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22" name="Down Arrow 10">
            <a:extLst>
              <a:ext uri="{FF2B5EF4-FFF2-40B4-BE49-F238E27FC236}">
                <a16:creationId xmlns:a16="http://schemas.microsoft.com/office/drawing/2014/main" id="{7344A448-702D-0D9C-4DE1-95BE151B2638}"/>
              </a:ext>
            </a:extLst>
          </p:cNvPr>
          <p:cNvSpPr/>
          <p:nvPr/>
        </p:nvSpPr>
        <p:spPr>
          <a:xfrm>
            <a:off x="3071975" y="4679251"/>
            <a:ext cx="92137" cy="333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 name="Down Arrow 10">
            <a:extLst>
              <a:ext uri="{FF2B5EF4-FFF2-40B4-BE49-F238E27FC236}">
                <a16:creationId xmlns:a16="http://schemas.microsoft.com/office/drawing/2014/main" id="{C3A644CE-5CB3-A48C-3FA4-264C0AB196E8}"/>
              </a:ext>
            </a:extLst>
          </p:cNvPr>
          <p:cNvSpPr/>
          <p:nvPr/>
        </p:nvSpPr>
        <p:spPr>
          <a:xfrm>
            <a:off x="3071972" y="5937729"/>
            <a:ext cx="92137" cy="33392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highlight>
                <a:srgbClr val="48AC04"/>
              </a:highlight>
            </a:endParaRPr>
          </a:p>
        </p:txBody>
      </p:sp>
      <p:sp>
        <p:nvSpPr>
          <p:cNvPr id="25" name="TextBox 24">
            <a:extLst>
              <a:ext uri="{FF2B5EF4-FFF2-40B4-BE49-F238E27FC236}">
                <a16:creationId xmlns:a16="http://schemas.microsoft.com/office/drawing/2014/main" id="{55D33968-8651-000B-8657-FCC5EF7023E2}"/>
              </a:ext>
            </a:extLst>
          </p:cNvPr>
          <p:cNvSpPr txBox="1"/>
          <p:nvPr/>
        </p:nvSpPr>
        <p:spPr>
          <a:xfrm>
            <a:off x="223022" y="6281273"/>
            <a:ext cx="5882173" cy="3693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Using AI in fermentation process</a:t>
            </a:r>
            <a:endParaRPr lang="en-US" b="1" dirty="0">
              <a:ln/>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07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anim calcmode="lin" valueType="num">
                                      <p:cBhvr>
                                        <p:cTn id="79" dur="1000" fill="hold"/>
                                        <p:tgtEl>
                                          <p:spTgt spid="24"/>
                                        </p:tgtEl>
                                        <p:attrNameLst>
                                          <p:attrName>ppt_x</p:attrName>
                                        </p:attrNameLst>
                                      </p:cBhvr>
                                      <p:tavLst>
                                        <p:tav tm="0">
                                          <p:val>
                                            <p:strVal val="#ppt_x"/>
                                          </p:val>
                                        </p:tav>
                                        <p:tav tm="100000">
                                          <p:val>
                                            <p:strVal val="#ppt_x"/>
                                          </p:val>
                                        </p:tav>
                                      </p:tavLst>
                                    </p:anim>
                                    <p:anim calcmode="lin" valueType="num">
                                      <p:cBhvr>
                                        <p:cTn id="80" dur="1000" fill="hold"/>
                                        <p:tgtEl>
                                          <p:spTgt spid="2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6" grpId="0"/>
      <p:bldP spid="17" grpId="0"/>
      <p:bldP spid="18" grpId="0"/>
      <p:bldP spid="19" grpId="0" animBg="1"/>
      <p:bldP spid="20" grpId="0" animBg="1"/>
      <p:bldP spid="21" grpId="0" animBg="1"/>
      <p:bldP spid="22" grpId="0" animBg="1"/>
      <p:bldP spid="24" grpId="0" animBg="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2627784" y="1406476"/>
            <a:ext cx="4572000" cy="425501"/>
          </a:xfrm>
          <a:prstGeom prst="rect">
            <a:avLst/>
          </a:prstGeom>
          <a:noFill/>
        </p:spPr>
        <p:txBody>
          <a:bodyPr wrap="square">
            <a:spAutoFit/>
          </a:bodyPr>
          <a:lstStyle/>
          <a:p>
            <a:pPr marL="0" marR="0">
              <a:lnSpc>
                <a:spcPct val="115000"/>
              </a:lnSpc>
              <a:spcBef>
                <a:spcPts val="0"/>
              </a:spcBef>
              <a:spcAft>
                <a:spcPts val="0"/>
              </a:spcAft>
            </a:pPr>
            <a:r>
              <a:rPr lang="ro-RO" sz="2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kinetic of microorganisms growing</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D17C5E7D-21A3-D302-E207-7608FD089D3C}"/>
              </a:ext>
            </a:extLst>
          </p:cNvPr>
          <p:cNvSpPr txBox="1"/>
          <p:nvPr/>
        </p:nvSpPr>
        <p:spPr>
          <a:xfrm>
            <a:off x="101247" y="1763653"/>
            <a:ext cx="4572000" cy="385362"/>
          </a:xfrm>
          <a:prstGeom prst="rect">
            <a:avLst/>
          </a:prstGeom>
          <a:noFill/>
        </p:spPr>
        <p:txBody>
          <a:bodyPr wrap="square">
            <a:spAutoFit/>
          </a:bodyPr>
          <a:lstStyle/>
          <a:p>
            <a:pPr marL="0" marR="0" algn="just">
              <a:lnSpc>
                <a:spcPct val="115000"/>
              </a:lnSpc>
              <a:spcBef>
                <a:spcPts val="0"/>
              </a:spcBef>
              <a:spcAft>
                <a:spcPts val="0"/>
              </a:spcAft>
            </a:pPr>
            <a:r>
              <a:rPr lang="ro-RO" sz="1800" b="1" i="1" dirty="0">
                <a:solidFill>
                  <a:srgbClr val="000000"/>
                </a:solidFill>
                <a:effectLst/>
                <a:latin typeface="Times New Roman" panose="02020603050405020304" pitchFamily="18" charset="0"/>
                <a:ea typeface="Calibri" panose="020F0502020204030204" pitchFamily="34" charset="0"/>
              </a:rPr>
              <a:t>The types of kinetic models </a:t>
            </a:r>
            <a:endParaRPr lang="en-US" sz="2000" dirty="0">
              <a:solidFill>
                <a:srgbClr val="000000"/>
              </a:solidFill>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BB45C9DA-2DCD-A0C1-3808-CA640A30FE8B}"/>
              </a:ext>
            </a:extLst>
          </p:cNvPr>
          <p:cNvSpPr txBox="1"/>
          <p:nvPr/>
        </p:nvSpPr>
        <p:spPr>
          <a:xfrm>
            <a:off x="27808" y="2131946"/>
            <a:ext cx="9116192" cy="2057743"/>
          </a:xfrm>
          <a:prstGeom prst="rect">
            <a:avLst/>
          </a:prstGeom>
          <a:noFill/>
        </p:spPr>
        <p:txBody>
          <a:bodyPr wrap="square">
            <a:spAutoFit/>
          </a:bodyPr>
          <a:lstStyle/>
          <a:p>
            <a:pPr marL="0" marR="0" algn="just">
              <a:lnSpc>
                <a:spcPct val="115000"/>
              </a:lnSpc>
              <a:spcBef>
                <a:spcPts val="0"/>
              </a:spcBef>
              <a:spcAft>
                <a:spcPts val="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complex model of a bioreactor:</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a:t>
            </a:r>
            <a:r>
              <a:rPr lang="en-GB"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multi-phases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consists of a medium with solid particles among which liquid and gas particles (at the surface being the microbial culture) are dispersed or from a liquid medium in which gas bulls are dispersed. An example of three-phases  model, with two physical phases, gassy and liquid phases and a biotical one - the microorganisms’ culture, is presented in figure 5, model which could be considered a model of a fermentation process (alcoholic fermentation process in winemaking).</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Object 5">
            <a:extLst>
              <a:ext uri="{FF2B5EF4-FFF2-40B4-BE49-F238E27FC236}">
                <a16:creationId xmlns:a16="http://schemas.microsoft.com/office/drawing/2014/main" id="{08352D53-4A23-5989-7CC0-46FE09C66441}"/>
              </a:ext>
            </a:extLst>
          </p:cNvPr>
          <p:cNvGraphicFramePr>
            <a:graphicFrameLocks noChangeAspect="1"/>
          </p:cNvGraphicFramePr>
          <p:nvPr>
            <p:extLst>
              <p:ext uri="{D42A27DB-BD31-4B8C-83A1-F6EECF244321}">
                <p14:modId xmlns:p14="http://schemas.microsoft.com/office/powerpoint/2010/main" val="1405569974"/>
              </p:ext>
            </p:extLst>
          </p:nvPr>
        </p:nvGraphicFramePr>
        <p:xfrm>
          <a:off x="395536" y="4124227"/>
          <a:ext cx="5182813" cy="2733773"/>
        </p:xfrm>
        <a:graphic>
          <a:graphicData uri="http://schemas.openxmlformats.org/presentationml/2006/ole">
            <mc:AlternateContent xmlns:mc="http://schemas.openxmlformats.org/markup-compatibility/2006">
              <mc:Choice xmlns:v="urn:schemas-microsoft-com:vml" Requires="v">
                <p:oleObj name="Document" r:id="rId3" imgW="4998805" imgH="2636454" progId="Word.Document.12">
                  <p:embed/>
                </p:oleObj>
              </mc:Choice>
              <mc:Fallback>
                <p:oleObj name="Document" r:id="rId3" imgW="4998805" imgH="2636454" progId="Word.Document.12">
                  <p:embed/>
                  <p:pic>
                    <p:nvPicPr>
                      <p:cNvPr id="0" name=""/>
                      <p:cNvPicPr/>
                      <p:nvPr/>
                    </p:nvPicPr>
                    <p:blipFill>
                      <a:blip r:embed="rId4"/>
                      <a:stretch>
                        <a:fillRect/>
                      </a:stretch>
                    </p:blipFill>
                    <p:spPr>
                      <a:xfrm>
                        <a:off x="395536" y="4124227"/>
                        <a:ext cx="5182813" cy="2733773"/>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ED248FE2-C457-2F3E-16F2-570C7CFDE568}"/>
              </a:ext>
            </a:extLst>
          </p:cNvPr>
          <p:cNvSpPr txBox="1"/>
          <p:nvPr/>
        </p:nvSpPr>
        <p:spPr>
          <a:xfrm>
            <a:off x="5650009" y="5130538"/>
            <a:ext cx="3155406" cy="641971"/>
          </a:xfrm>
          <a:prstGeom prst="rect">
            <a:avLst/>
          </a:prstGeom>
          <a:noFill/>
        </p:spPr>
        <p:txBody>
          <a:bodyPr wrap="square">
            <a:spAutoFit/>
          </a:bodyPr>
          <a:lstStyle/>
          <a:p>
            <a:pPr marL="0" marR="0" algn="ctr">
              <a:lnSpc>
                <a:spcPct val="115000"/>
              </a:lnSpc>
              <a:spcBef>
                <a:spcPts val="0"/>
              </a:spcBef>
              <a:spcAft>
                <a:spcPts val="0"/>
              </a:spcAft>
            </a:pPr>
            <a:r>
              <a:rPr lang="ro-RO" sz="1600" b="1" dirty="0">
                <a:effectLst/>
                <a:latin typeface="Calibri" panose="020F0502020204030204" pitchFamily="34" charset="0"/>
                <a:ea typeface="Times New Roman" panose="02020603050405020304" pitchFamily="18" charset="0"/>
                <a:cs typeface="Calibri" panose="020F0502020204030204" pitchFamily="34" charset="0"/>
              </a:rPr>
              <a:t>Figure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5</a:t>
            </a:r>
            <a:r>
              <a:rPr lang="ro-RO" sz="1600" b="1" dirty="0">
                <a:effectLst/>
                <a:latin typeface="Calibri" panose="020F0502020204030204" pitchFamily="34" charset="0"/>
                <a:ea typeface="Times New Roman" panose="02020603050405020304" pitchFamily="18" charset="0"/>
                <a:cs typeface="Calibri" panose="020F0502020204030204" pitchFamily="34" charset="0"/>
              </a:rPr>
              <a:t>. </a:t>
            </a:r>
            <a:r>
              <a:rPr lang="en-GB" sz="1600" b="0" dirty="0">
                <a:effectLst/>
                <a:latin typeface="Calibri" panose="020F0502020204030204" pitchFamily="34" charset="0"/>
                <a:ea typeface="Times New Roman" panose="02020603050405020304" pitchFamily="18" charset="0"/>
                <a:cs typeface="Calibri" panose="020F0502020204030204" pitchFamily="34" charset="0"/>
              </a:rPr>
              <a:t>A bioreactor model with three structured phases</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646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3" name="TextBox 12">
            <a:extLst>
              <a:ext uri="{FF2B5EF4-FFF2-40B4-BE49-F238E27FC236}">
                <a16:creationId xmlns:a16="http://schemas.microsoft.com/office/drawing/2014/main" id="{8D5A12A2-7868-883B-CA53-AD92F0B82F9E}"/>
              </a:ext>
            </a:extLst>
          </p:cNvPr>
          <p:cNvSpPr txBox="1"/>
          <p:nvPr/>
        </p:nvSpPr>
        <p:spPr>
          <a:xfrm>
            <a:off x="0" y="1052736"/>
            <a:ext cx="9144000" cy="584775"/>
          </a:xfrm>
          <a:prstGeom prst="rect">
            <a:avLst/>
          </a:prstGeom>
          <a:noFill/>
        </p:spPr>
        <p:txBody>
          <a:bodyPr wrap="square">
            <a:spAutoFit/>
          </a:bodyPr>
          <a:lstStyle/>
          <a:p>
            <a:pPr marL="0" marR="0" algn="just">
              <a:spcBef>
                <a:spcPts val="0"/>
              </a:spcBef>
              <a:spcAft>
                <a:spcPts val="0"/>
              </a:spcAft>
            </a:pPr>
            <a:r>
              <a:rPr lang="en-GB" sz="1600" b="0" dirty="0">
                <a:effectLst/>
                <a:latin typeface="Calibri" panose="020F0502020204030204" pitchFamily="34" charset="0"/>
                <a:ea typeface="Times New Roman" panose="02020603050405020304" pitchFamily="18" charset="0"/>
                <a:cs typeface="Calibri" panose="020F0502020204030204" pitchFamily="34" charset="0"/>
              </a:rPr>
              <a:t>In table 2 the most used mathematical models in biotechnological processes simulation, models used in process and optimal control of fermentative industrial processes are presented.</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119" name="Object 118">
            <a:extLst>
              <a:ext uri="{FF2B5EF4-FFF2-40B4-BE49-F238E27FC236}">
                <a16:creationId xmlns:a16="http://schemas.microsoft.com/office/drawing/2014/main" id="{E6605DDA-EEFC-C392-70A8-CBA1E131483E}"/>
              </a:ext>
            </a:extLst>
          </p:cNvPr>
          <p:cNvGraphicFramePr>
            <a:graphicFrameLocks noChangeAspect="1"/>
          </p:cNvGraphicFramePr>
          <p:nvPr>
            <p:extLst>
              <p:ext uri="{D42A27DB-BD31-4B8C-83A1-F6EECF244321}">
                <p14:modId xmlns:p14="http://schemas.microsoft.com/office/powerpoint/2010/main" val="21502986"/>
              </p:ext>
            </p:extLst>
          </p:nvPr>
        </p:nvGraphicFramePr>
        <p:xfrm>
          <a:off x="-27251" y="2060848"/>
          <a:ext cx="9144000" cy="5112568"/>
        </p:xfrm>
        <a:graphic>
          <a:graphicData uri="http://schemas.openxmlformats.org/presentationml/2006/ole">
            <mc:AlternateContent xmlns:mc="http://schemas.openxmlformats.org/markup-compatibility/2006">
              <mc:Choice xmlns:v="urn:schemas-microsoft-com:vml" Requires="v">
                <p:oleObj name="Document" r:id="rId3" imgW="6072188" imgH="4200013" progId="Word.Document.12">
                  <p:embed/>
                </p:oleObj>
              </mc:Choice>
              <mc:Fallback>
                <p:oleObj name="Document" r:id="rId3" imgW="6072188" imgH="4200013" progId="Word.Document.12">
                  <p:embed/>
                  <p:pic>
                    <p:nvPicPr>
                      <p:cNvPr id="0" name=""/>
                      <p:cNvPicPr/>
                      <p:nvPr/>
                    </p:nvPicPr>
                    <p:blipFill>
                      <a:blip r:embed="rId4"/>
                      <a:stretch>
                        <a:fillRect/>
                      </a:stretch>
                    </p:blipFill>
                    <p:spPr>
                      <a:xfrm>
                        <a:off x="-27251" y="2060848"/>
                        <a:ext cx="9144000" cy="5112568"/>
                      </a:xfrm>
                      <a:prstGeom prst="rect">
                        <a:avLst/>
                      </a:prstGeom>
                    </p:spPr>
                  </p:pic>
                </p:oleObj>
              </mc:Fallback>
            </mc:AlternateContent>
          </a:graphicData>
        </a:graphic>
      </p:graphicFrame>
      <p:sp>
        <p:nvSpPr>
          <p:cNvPr id="121" name="TextBox 120">
            <a:extLst>
              <a:ext uri="{FF2B5EF4-FFF2-40B4-BE49-F238E27FC236}">
                <a16:creationId xmlns:a16="http://schemas.microsoft.com/office/drawing/2014/main" id="{79465AA3-8CEF-5062-7D08-FAAF85F54BC8}"/>
              </a:ext>
            </a:extLst>
          </p:cNvPr>
          <p:cNvSpPr txBox="1"/>
          <p:nvPr/>
        </p:nvSpPr>
        <p:spPr>
          <a:xfrm>
            <a:off x="131365" y="1702032"/>
            <a:ext cx="8833123" cy="358816"/>
          </a:xfrm>
          <a:prstGeom prst="rect">
            <a:avLst/>
          </a:prstGeom>
          <a:noFill/>
        </p:spPr>
        <p:txBody>
          <a:bodyPr wrap="square">
            <a:spAutoFit/>
          </a:bodyPr>
          <a:lstStyle/>
          <a:p>
            <a:pPr marL="0" marR="0" algn="just">
              <a:lnSpc>
                <a:spcPct val="115000"/>
              </a:lnSpc>
              <a:spcBef>
                <a:spcPts val="0"/>
              </a:spcBef>
              <a:spcAft>
                <a:spcPts val="0"/>
              </a:spcAft>
            </a:pPr>
            <a:r>
              <a:rPr lang="ro-RO" sz="1600" b="1" dirty="0">
                <a:effectLst/>
                <a:latin typeface="Calibri" panose="020F0502020204030204" pitchFamily="34" charset="0"/>
                <a:ea typeface="Times New Roman" panose="02020603050405020304" pitchFamily="18" charset="0"/>
                <a:cs typeface="Calibri" panose="020F0502020204030204" pitchFamily="34" charset="0"/>
              </a:rPr>
              <a:t>Tabel 2.</a:t>
            </a:r>
            <a:r>
              <a:rPr lang="ro-RO" sz="1600" b="0" dirty="0">
                <a:effectLst/>
                <a:latin typeface="Calibri" panose="020F0502020204030204" pitchFamily="34" charset="0"/>
                <a:ea typeface="Times New Roman" panose="02020603050405020304" pitchFamily="18" charset="0"/>
                <a:cs typeface="Calibri" panose="020F0502020204030204" pitchFamily="34" charset="0"/>
              </a:rPr>
              <a:t> The empirical models most used in fermentation industrial processes simulation </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543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
                                        </p:tgtEl>
                                        <p:attrNameLst>
                                          <p:attrName>style.visibility</p:attrName>
                                        </p:attrNameLst>
                                      </p:cBhvr>
                                      <p:to>
                                        <p:strVal val="visible"/>
                                      </p:to>
                                    </p:set>
                                    <p:anim calcmode="lin" valueType="num">
                                      <p:cBhvr additive="base">
                                        <p:cTn id="13" dur="500" fill="hold"/>
                                        <p:tgtEl>
                                          <p:spTgt spid="121"/>
                                        </p:tgtEl>
                                        <p:attrNameLst>
                                          <p:attrName>ppt_x</p:attrName>
                                        </p:attrNameLst>
                                      </p:cBhvr>
                                      <p:tavLst>
                                        <p:tav tm="0">
                                          <p:val>
                                            <p:strVal val="#ppt_x"/>
                                          </p:val>
                                        </p:tav>
                                        <p:tav tm="100000">
                                          <p:val>
                                            <p:strVal val="#ppt_x"/>
                                          </p:val>
                                        </p:tav>
                                      </p:tavLst>
                                    </p:anim>
                                    <p:anim calcmode="lin" valueType="num">
                                      <p:cBhvr additive="base">
                                        <p:cTn id="14"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1000"/>
                                        <p:tgtEl>
                                          <p:spTgt spid="119"/>
                                        </p:tgtEl>
                                      </p:cBhvr>
                                    </p:animEffect>
                                    <p:anim calcmode="lin" valueType="num">
                                      <p:cBhvr>
                                        <p:cTn id="20" dur="1000" fill="hold"/>
                                        <p:tgtEl>
                                          <p:spTgt spid="119"/>
                                        </p:tgtEl>
                                        <p:attrNameLst>
                                          <p:attrName>ppt_x</p:attrName>
                                        </p:attrNameLst>
                                      </p:cBhvr>
                                      <p:tavLst>
                                        <p:tav tm="0">
                                          <p:val>
                                            <p:strVal val="#ppt_x"/>
                                          </p:val>
                                        </p:tav>
                                        <p:tav tm="100000">
                                          <p:val>
                                            <p:strVal val="#ppt_x"/>
                                          </p:val>
                                        </p:tav>
                                      </p:tavLst>
                                    </p:anim>
                                    <p:anim calcmode="lin" valueType="num">
                                      <p:cBhvr>
                                        <p:cTn id="21"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3" name="TextBox 12">
            <a:extLst>
              <a:ext uri="{FF2B5EF4-FFF2-40B4-BE49-F238E27FC236}">
                <a16:creationId xmlns:a16="http://schemas.microsoft.com/office/drawing/2014/main" id="{8D5A12A2-7868-883B-CA53-AD92F0B82F9E}"/>
              </a:ext>
            </a:extLst>
          </p:cNvPr>
          <p:cNvSpPr txBox="1"/>
          <p:nvPr/>
        </p:nvSpPr>
        <p:spPr>
          <a:xfrm>
            <a:off x="0" y="1052736"/>
            <a:ext cx="9144000" cy="584775"/>
          </a:xfrm>
          <a:prstGeom prst="rect">
            <a:avLst/>
          </a:prstGeom>
          <a:noFill/>
        </p:spPr>
        <p:txBody>
          <a:bodyPr wrap="square">
            <a:spAutoFit/>
          </a:bodyPr>
          <a:lstStyle/>
          <a:p>
            <a:pPr marL="0" marR="0" algn="just">
              <a:spcBef>
                <a:spcPts val="0"/>
              </a:spcBef>
              <a:spcAft>
                <a:spcPts val="0"/>
              </a:spcAft>
            </a:pPr>
            <a:r>
              <a:rPr lang="en-GB" sz="1600" b="0" dirty="0">
                <a:effectLst/>
                <a:latin typeface="Calibri" panose="020F0502020204030204" pitchFamily="34" charset="0"/>
                <a:ea typeface="Times New Roman" panose="02020603050405020304" pitchFamily="18" charset="0"/>
                <a:cs typeface="Calibri" panose="020F0502020204030204" pitchFamily="34" charset="0"/>
              </a:rPr>
              <a:t>In table 2 the most used mathematical models in biotechnological processes simulation, models used in process and optimal control of fermentative industrial processes are presented.</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27" name="Object 26">
            <a:extLst>
              <a:ext uri="{FF2B5EF4-FFF2-40B4-BE49-F238E27FC236}">
                <a16:creationId xmlns:a16="http://schemas.microsoft.com/office/drawing/2014/main" id="{5B3C93FE-D87D-7C41-597E-C002572DCE72}"/>
              </a:ext>
            </a:extLst>
          </p:cNvPr>
          <p:cNvGraphicFramePr>
            <a:graphicFrameLocks noChangeAspect="1"/>
          </p:cNvGraphicFramePr>
          <p:nvPr>
            <p:extLst>
              <p:ext uri="{D42A27DB-BD31-4B8C-83A1-F6EECF244321}">
                <p14:modId xmlns:p14="http://schemas.microsoft.com/office/powerpoint/2010/main" val="2027934141"/>
              </p:ext>
            </p:extLst>
          </p:nvPr>
        </p:nvGraphicFramePr>
        <p:xfrm>
          <a:off x="0" y="2348880"/>
          <a:ext cx="9036496" cy="3744416"/>
        </p:xfrm>
        <a:graphic>
          <a:graphicData uri="http://schemas.openxmlformats.org/presentationml/2006/ole">
            <mc:AlternateContent xmlns:mc="http://schemas.openxmlformats.org/markup-compatibility/2006">
              <mc:Choice xmlns:v="urn:schemas-microsoft-com:vml" Requires="v">
                <p:oleObj name="Document" r:id="rId3" imgW="6072188" imgH="2694858" progId="Word.Document.12">
                  <p:embed/>
                </p:oleObj>
              </mc:Choice>
              <mc:Fallback>
                <p:oleObj name="Document" r:id="rId3" imgW="6072188" imgH="2694858" progId="Word.Document.12">
                  <p:embed/>
                  <p:pic>
                    <p:nvPicPr>
                      <p:cNvPr id="0" name=""/>
                      <p:cNvPicPr/>
                      <p:nvPr/>
                    </p:nvPicPr>
                    <p:blipFill>
                      <a:blip r:embed="rId4"/>
                      <a:stretch>
                        <a:fillRect/>
                      </a:stretch>
                    </p:blipFill>
                    <p:spPr>
                      <a:xfrm>
                        <a:off x="0" y="2348880"/>
                        <a:ext cx="9036496" cy="3744416"/>
                      </a:xfrm>
                      <a:prstGeom prst="rect">
                        <a:avLst/>
                      </a:prstGeom>
                    </p:spPr>
                  </p:pic>
                </p:oleObj>
              </mc:Fallback>
            </mc:AlternateContent>
          </a:graphicData>
        </a:graphic>
      </p:graphicFrame>
      <p:sp>
        <p:nvSpPr>
          <p:cNvPr id="122" name="TextBox 121">
            <a:extLst>
              <a:ext uri="{FF2B5EF4-FFF2-40B4-BE49-F238E27FC236}">
                <a16:creationId xmlns:a16="http://schemas.microsoft.com/office/drawing/2014/main" id="{67648531-94EF-5F6B-6559-BA6645F6320B}"/>
              </a:ext>
            </a:extLst>
          </p:cNvPr>
          <p:cNvSpPr txBox="1"/>
          <p:nvPr/>
        </p:nvSpPr>
        <p:spPr>
          <a:xfrm>
            <a:off x="131365" y="1702032"/>
            <a:ext cx="8833123" cy="358816"/>
          </a:xfrm>
          <a:prstGeom prst="rect">
            <a:avLst/>
          </a:prstGeom>
          <a:noFill/>
        </p:spPr>
        <p:txBody>
          <a:bodyPr wrap="square">
            <a:spAutoFit/>
          </a:bodyPr>
          <a:lstStyle/>
          <a:p>
            <a:pPr marL="0" marR="0" algn="just">
              <a:lnSpc>
                <a:spcPct val="115000"/>
              </a:lnSpc>
              <a:spcBef>
                <a:spcPts val="0"/>
              </a:spcBef>
              <a:spcAft>
                <a:spcPts val="0"/>
              </a:spcAft>
            </a:pPr>
            <a:r>
              <a:rPr lang="ro-RO" sz="1600" b="1" dirty="0">
                <a:effectLst/>
                <a:latin typeface="Calibri" panose="020F0502020204030204" pitchFamily="34" charset="0"/>
                <a:ea typeface="Times New Roman" panose="02020603050405020304" pitchFamily="18" charset="0"/>
                <a:cs typeface="Calibri" panose="020F0502020204030204" pitchFamily="34" charset="0"/>
              </a:rPr>
              <a:t>Tabel 2.</a:t>
            </a:r>
            <a:r>
              <a:rPr lang="ro-RO" sz="1600" b="0" dirty="0">
                <a:effectLst/>
                <a:latin typeface="Calibri" panose="020F0502020204030204" pitchFamily="34" charset="0"/>
                <a:ea typeface="Times New Roman" panose="02020603050405020304" pitchFamily="18" charset="0"/>
                <a:cs typeface="Calibri" panose="020F0502020204030204" pitchFamily="34" charset="0"/>
              </a:rPr>
              <a:t> The empirical models most used in fermentation industrial processes simulation </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0931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54788"/>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A6B3E23-906B-C692-9A97-9DFB03F2ED5B}"/>
              </a:ext>
            </a:extLst>
          </p:cNvPr>
          <p:cNvSpPr txBox="1"/>
          <p:nvPr/>
        </p:nvSpPr>
        <p:spPr>
          <a:xfrm>
            <a:off x="0" y="1916832"/>
            <a:ext cx="9144000" cy="1208279"/>
          </a:xfrm>
          <a:prstGeom prst="rect">
            <a:avLst/>
          </a:prstGeom>
          <a:noFill/>
        </p:spPr>
        <p:txBody>
          <a:bodyPr wrap="square">
            <a:spAutoFit/>
          </a:bodyPr>
          <a:lstStyle/>
          <a:p>
            <a:pPr marL="0" marR="0" algn="just">
              <a:lnSpc>
                <a:spcPct val="115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models developed for these cases consequently have various domains of applications but none of them include the whole oenological aspects of the process. The majority of the models are of “knowledge-based” models type and they take into consideration a great number of phenomena that have an important effect on the kinetics of the process fermentation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Svendsen</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al., 2015).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1EE572F-87AA-4D4D-3AD5-D8D61D08BC1A}"/>
              </a:ext>
            </a:extLst>
          </p:cNvPr>
          <p:cNvSpPr txBox="1"/>
          <p:nvPr/>
        </p:nvSpPr>
        <p:spPr>
          <a:xfrm>
            <a:off x="3877681" y="3246582"/>
            <a:ext cx="5266319" cy="3477747"/>
          </a:xfrm>
          <a:prstGeom prst="rect">
            <a:avLst/>
          </a:prstGeom>
          <a:noFill/>
        </p:spPr>
        <p:txBody>
          <a:bodyPr wrap="square">
            <a:spAutoFit/>
          </a:bodyPr>
          <a:lstStyle/>
          <a:p>
            <a:pPr marL="0" marR="0" algn="just">
              <a:lnSpc>
                <a:spcPct val="115000"/>
              </a:lnSpc>
              <a:spcBef>
                <a:spcPts val="0"/>
              </a:spcBef>
              <a:spcAft>
                <a:spcPts val="0"/>
              </a:spcAft>
            </a:pP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Experimental conditions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457200" algn="just">
              <a:lnSpc>
                <a:spcPct val="115000"/>
              </a:lnSpc>
              <a:spcBef>
                <a:spcPts val="0"/>
              </a:spcBef>
              <a:spcAft>
                <a:spcPts val="0"/>
              </a:spcAft>
            </a:pP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evaluate the total fermentation yield losses under different operating conditions, four experiments were carried out and based on the data obtained within these experiments, a mathematical model was proposed. The strain and the culture medium, the equipment and the experimental conditions together with the measurements of the fermentation parameters were presented by Sipos and co-workers (Șipoș et</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Imre-Lucaci</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2014;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Șipoș</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Agachi</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2015)</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the experiments the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Saccharomyces cerevisiae</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YEPD wine yeast was used, being seeded on a culture medium with the following composition: 5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KH</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(NH</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0.4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(MgSO</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7H</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1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yeast extract, 50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glucose and Mauzac must (sterilized through flash pasteurization). The sugar content of the grape must was supplemented with sucrose up to 180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40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mL/h </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tiaminol were added. The SO</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content reached 50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mg/L</a:t>
            </a:r>
            <a:r>
              <a:rPr lang="ro-RO" sz="1200" i="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the pH was adjusted at  3.8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mg/L</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a:t>
            </a:r>
            <a:r>
              <a:rPr lang="ro-RO" sz="12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Both the fermentation medium and the bioreactor were autoclaved for 20 minutes at 393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New-Brunswick continuously stirred bioreactor equipped with </a:t>
            </a:r>
            <a:r>
              <a:rPr lang="ro-R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a:t>
            </a:r>
            <a:r>
              <a:rPr lang="ro-R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temperature sensors was used.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0962" name="Picture 2">
            <a:extLst>
              <a:ext uri="{FF2B5EF4-FFF2-40B4-BE49-F238E27FC236}">
                <a16:creationId xmlns:a16="http://schemas.microsoft.com/office/drawing/2014/main" id="{0DDF0875-3CE2-1408-1E68-5A82A1CD5B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615"/>
          <a:stretch/>
        </p:blipFill>
        <p:spPr bwMode="auto">
          <a:xfrm>
            <a:off x="17849" y="3058974"/>
            <a:ext cx="3779912" cy="377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62"/>
                                        </p:tgtEl>
                                        <p:attrNameLst>
                                          <p:attrName>style.visibility</p:attrName>
                                        </p:attrNameLst>
                                      </p:cBhvr>
                                      <p:to>
                                        <p:strVal val="visible"/>
                                      </p:to>
                                    </p:set>
                                    <p:animEffect transition="in" filter="fade">
                                      <p:cBhvr>
                                        <p:cTn id="19" dur="1000"/>
                                        <p:tgtEl>
                                          <p:spTgt spid="40962"/>
                                        </p:tgtEl>
                                      </p:cBhvr>
                                    </p:animEffect>
                                    <p:anim calcmode="lin" valueType="num">
                                      <p:cBhvr>
                                        <p:cTn id="20" dur="1000" fill="hold"/>
                                        <p:tgtEl>
                                          <p:spTgt spid="40962"/>
                                        </p:tgtEl>
                                        <p:attrNameLst>
                                          <p:attrName>ppt_x</p:attrName>
                                        </p:attrNameLst>
                                      </p:cBhvr>
                                      <p:tavLst>
                                        <p:tav tm="0">
                                          <p:val>
                                            <p:strVal val="#ppt_x"/>
                                          </p:val>
                                        </p:tav>
                                        <p:tav tm="100000">
                                          <p:val>
                                            <p:strVal val="#ppt_x"/>
                                          </p:val>
                                        </p:tav>
                                      </p:tavLst>
                                    </p:anim>
                                    <p:anim calcmode="lin" valueType="num">
                                      <p:cBhvr>
                                        <p:cTn id="21" dur="1000" fill="hold"/>
                                        <p:tgtEl>
                                          <p:spTgt spid="409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54788"/>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1EE572F-87AA-4D4D-3AD5-D8D61D08BC1A}"/>
              </a:ext>
            </a:extLst>
          </p:cNvPr>
          <p:cNvSpPr txBox="1"/>
          <p:nvPr/>
        </p:nvSpPr>
        <p:spPr>
          <a:xfrm>
            <a:off x="32251" y="2036599"/>
            <a:ext cx="9144000" cy="1068819"/>
          </a:xfrm>
          <a:prstGeom prst="rect">
            <a:avLst/>
          </a:prstGeom>
          <a:noFill/>
        </p:spPr>
        <p:txBody>
          <a:bodyPr wrap="square">
            <a:spAutoFit/>
          </a:bodyPr>
          <a:lstStyle/>
          <a:p>
            <a:pPr marL="0" marR="0" algn="just">
              <a:lnSpc>
                <a:spcPct val="115000"/>
              </a:lnSpc>
              <a:spcBef>
                <a:spcPts val="0"/>
              </a:spcBef>
              <a:spcAft>
                <a:spcPts val="0"/>
              </a:spcAft>
            </a:pP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Experimental conditions</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449580" algn="just">
              <a:lnSpc>
                <a:spcPct val="115000"/>
              </a:lnSpc>
              <a:spcBef>
                <a:spcPts val="0"/>
              </a:spcBef>
              <a:spcAft>
                <a:spcPts val="0"/>
              </a:spcAft>
            </a:pP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following operating conditions were: working volume – 8</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temperature –  291 </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301 </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stirring speed – 150 </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rpm</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pH – 3.8; influent glucose concentrations – 180 </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210 </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without aeration, the necessary oxygen was dissolved in must.</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033A20B-22ED-971E-4410-BFDA05B6221D}"/>
              </a:ext>
            </a:extLst>
          </p:cNvPr>
          <p:cNvSpPr txBox="1"/>
          <p:nvPr/>
        </p:nvSpPr>
        <p:spPr>
          <a:xfrm>
            <a:off x="4675394" y="2968623"/>
            <a:ext cx="4322710" cy="3473515"/>
          </a:xfrm>
          <a:prstGeom prst="rect">
            <a:avLst/>
          </a:prstGeom>
          <a:noFill/>
        </p:spPr>
        <p:txBody>
          <a:bodyPr wrap="square">
            <a:spAutoFit/>
          </a:bodyPr>
          <a:lstStyle/>
          <a:p>
            <a:pPr marL="0" marR="0" algn="just">
              <a:lnSpc>
                <a:spcPct val="115000"/>
              </a:lnSpc>
              <a:spcBef>
                <a:spcPts val="0"/>
              </a:spcBef>
              <a:spcAft>
                <a:spcPts val="0"/>
              </a:spcAft>
            </a:pP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mathematical model</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44958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mathematical model of the alcoholic fermentation process was determined on the basis of the approach of the zone modelling principle, taking into consideration the evolution of the viable biomass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r>
              <a:rPr lang="ro-RO" sz="1600" i="1"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Based on the analysis of the phenomenological aspects of the alcoholic fermentation process, the evolution of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r>
              <a:rPr lang="ro-RO" sz="1600" i="1"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was divided in three parts (figure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as follows:</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44958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latent phase (1);</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28600" marR="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growing phase (2);</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28600" marR="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decay phase (3).</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CA9A7113-ED0C-DCD2-844E-90D0B230921B}"/>
              </a:ext>
            </a:extLst>
          </p:cNvPr>
          <p:cNvGrpSpPr>
            <a:grpSpLocks/>
          </p:cNvGrpSpPr>
          <p:nvPr/>
        </p:nvGrpSpPr>
        <p:grpSpPr bwMode="auto">
          <a:xfrm>
            <a:off x="287078" y="3379714"/>
            <a:ext cx="4317173" cy="2597179"/>
            <a:chOff x="3450" y="2840"/>
            <a:chExt cx="4481" cy="2977"/>
          </a:xfrm>
        </p:grpSpPr>
        <p:sp>
          <p:nvSpPr>
            <p:cNvPr id="10" name="Text Box 3">
              <a:extLst>
                <a:ext uri="{FF2B5EF4-FFF2-40B4-BE49-F238E27FC236}">
                  <a16:creationId xmlns:a16="http://schemas.microsoft.com/office/drawing/2014/main" id="{EC908EFE-9A59-4E06-24E8-13A02408FE4A}"/>
                </a:ext>
              </a:extLst>
            </p:cNvPr>
            <p:cNvSpPr txBox="1">
              <a:spLocks noChangeArrowheads="1"/>
            </p:cNvSpPr>
            <p:nvPr/>
          </p:nvSpPr>
          <p:spPr bwMode="auto">
            <a:xfrm>
              <a:off x="6205" y="3356"/>
              <a:ext cx="760"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i="1">
                  <a:solidFill>
                    <a:srgbClr val="000000"/>
                  </a:solidFill>
                  <a:effectLst/>
                  <a:latin typeface="Times New Roman" panose="02020603050405020304" pitchFamily="18" charset="0"/>
                  <a:ea typeface="Calibri" panose="020F0502020204030204" pitchFamily="34" charset="0"/>
                </a:rPr>
                <a:t>X</a:t>
              </a:r>
              <a:r>
                <a:rPr lang="ro-RO" sz="900" i="1" baseline="-25000">
                  <a:solidFill>
                    <a:srgbClr val="000000"/>
                  </a:solidFill>
                  <a:effectLst/>
                  <a:latin typeface="Times New Roman" panose="02020603050405020304" pitchFamily="18" charset="0"/>
                  <a:ea typeface="Calibri" panose="020F0502020204030204" pitchFamily="34" charset="0"/>
                </a:rPr>
                <a:t>v</a:t>
              </a:r>
              <a:r>
                <a:rPr lang="ro-RO" sz="900" i="1">
                  <a:solidFill>
                    <a:srgbClr val="000000"/>
                  </a:solidFill>
                  <a:effectLst/>
                  <a:latin typeface="Times New Roman" panose="02020603050405020304" pitchFamily="18" charset="0"/>
                  <a:ea typeface="Calibri" panose="020F0502020204030204" pitchFamily="34" charset="0"/>
                </a:rPr>
                <a:t>(t)</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11" name="Line 4">
              <a:extLst>
                <a:ext uri="{FF2B5EF4-FFF2-40B4-BE49-F238E27FC236}">
                  <a16:creationId xmlns:a16="http://schemas.microsoft.com/office/drawing/2014/main" id="{0AEBFE2B-3359-2ACE-D79B-EF094356F8C7}"/>
                </a:ext>
              </a:extLst>
            </p:cNvPr>
            <p:cNvCxnSpPr>
              <a:cxnSpLocks noChangeShapeType="1"/>
            </p:cNvCxnSpPr>
            <p:nvPr/>
          </p:nvCxnSpPr>
          <p:spPr bwMode="auto">
            <a:xfrm flipV="1">
              <a:off x="4365" y="2991"/>
              <a:ext cx="0" cy="2266"/>
            </a:xfrm>
            <a:prstGeom prst="line">
              <a:avLst/>
            </a:prstGeom>
            <a:noFill/>
            <a:ln w="9525">
              <a:solidFill>
                <a:srgbClr val="000000"/>
              </a:solidFill>
              <a:round/>
              <a:headEnd/>
              <a:tailEnd type="none" w="sm" len="lg"/>
            </a:ln>
            <a:extLst>
              <a:ext uri="{909E8E84-426E-40DD-AFC4-6F175D3DCCD1}">
                <a14:hiddenFill xmlns:a14="http://schemas.microsoft.com/office/drawing/2010/main">
                  <a:noFill/>
                </a14:hiddenFill>
              </a:ext>
            </a:extLst>
          </p:spPr>
        </p:cxnSp>
        <p:cxnSp>
          <p:nvCxnSpPr>
            <p:cNvPr id="12" name="Line 5">
              <a:extLst>
                <a:ext uri="{FF2B5EF4-FFF2-40B4-BE49-F238E27FC236}">
                  <a16:creationId xmlns:a16="http://schemas.microsoft.com/office/drawing/2014/main" id="{B6FCF0ED-C14E-1220-A4D4-DA0B63086043}"/>
                </a:ext>
              </a:extLst>
            </p:cNvPr>
            <p:cNvCxnSpPr>
              <a:cxnSpLocks noChangeShapeType="1"/>
            </p:cNvCxnSpPr>
            <p:nvPr/>
          </p:nvCxnSpPr>
          <p:spPr bwMode="auto">
            <a:xfrm>
              <a:off x="4365" y="5257"/>
              <a:ext cx="3328" cy="0"/>
            </a:xfrm>
            <a:prstGeom prst="line">
              <a:avLst/>
            </a:prstGeom>
            <a:noFill/>
            <a:ln w="9525">
              <a:solidFill>
                <a:srgbClr val="000000"/>
              </a:solidFill>
              <a:round/>
              <a:headEnd/>
              <a:tailEnd type="none" w="sm" len="lg"/>
            </a:ln>
            <a:extLst>
              <a:ext uri="{909E8E84-426E-40DD-AFC4-6F175D3DCCD1}">
                <a14:hiddenFill xmlns:a14="http://schemas.microsoft.com/office/drawing/2010/main">
                  <a:noFill/>
                </a14:hiddenFill>
              </a:ext>
            </a:extLst>
          </p:spPr>
        </p:cxnSp>
        <p:cxnSp>
          <p:nvCxnSpPr>
            <p:cNvPr id="14" name="Line 6">
              <a:extLst>
                <a:ext uri="{FF2B5EF4-FFF2-40B4-BE49-F238E27FC236}">
                  <a16:creationId xmlns:a16="http://schemas.microsoft.com/office/drawing/2014/main" id="{FD780094-A9E2-A9B8-C842-01CCA05FB142}"/>
                </a:ext>
              </a:extLst>
            </p:cNvPr>
            <p:cNvCxnSpPr>
              <a:cxnSpLocks noChangeShapeType="1"/>
            </p:cNvCxnSpPr>
            <p:nvPr/>
          </p:nvCxnSpPr>
          <p:spPr bwMode="auto">
            <a:xfrm>
              <a:off x="4437" y="3216"/>
              <a:ext cx="0" cy="2035"/>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5" name="Line 7">
              <a:extLst>
                <a:ext uri="{FF2B5EF4-FFF2-40B4-BE49-F238E27FC236}">
                  <a16:creationId xmlns:a16="http://schemas.microsoft.com/office/drawing/2014/main" id="{5CE03E56-D108-0746-AC6B-AE07C69D8379}"/>
                </a:ext>
              </a:extLst>
            </p:cNvPr>
            <p:cNvCxnSpPr>
              <a:cxnSpLocks noChangeShapeType="1"/>
            </p:cNvCxnSpPr>
            <p:nvPr/>
          </p:nvCxnSpPr>
          <p:spPr bwMode="auto">
            <a:xfrm>
              <a:off x="4607" y="3205"/>
              <a:ext cx="0" cy="2052"/>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sp>
          <p:nvSpPr>
            <p:cNvPr id="16" name="Text Box 8">
              <a:extLst>
                <a:ext uri="{FF2B5EF4-FFF2-40B4-BE49-F238E27FC236}">
                  <a16:creationId xmlns:a16="http://schemas.microsoft.com/office/drawing/2014/main" id="{B8872151-1226-0310-19D1-D2B380EE452E}"/>
                </a:ext>
              </a:extLst>
            </p:cNvPr>
            <p:cNvSpPr txBox="1">
              <a:spLocks noChangeArrowheads="1"/>
            </p:cNvSpPr>
            <p:nvPr/>
          </p:nvSpPr>
          <p:spPr bwMode="auto">
            <a:xfrm>
              <a:off x="4984" y="5264"/>
              <a:ext cx="44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4</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7" name="Text Box 9">
              <a:extLst>
                <a:ext uri="{FF2B5EF4-FFF2-40B4-BE49-F238E27FC236}">
                  <a16:creationId xmlns:a16="http://schemas.microsoft.com/office/drawing/2014/main" id="{455C7E42-DF45-6D80-3EA2-0CF152BC6A99}"/>
                </a:ext>
              </a:extLst>
            </p:cNvPr>
            <p:cNvSpPr txBox="1">
              <a:spLocks noChangeArrowheads="1"/>
            </p:cNvSpPr>
            <p:nvPr/>
          </p:nvSpPr>
          <p:spPr bwMode="auto">
            <a:xfrm>
              <a:off x="4529" y="5264"/>
              <a:ext cx="511"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2</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8" name="Text Box 10">
              <a:extLst>
                <a:ext uri="{FF2B5EF4-FFF2-40B4-BE49-F238E27FC236}">
                  <a16:creationId xmlns:a16="http://schemas.microsoft.com/office/drawing/2014/main" id="{A192A579-1114-EF1C-3CEB-FEE7C20220F6}"/>
                </a:ext>
              </a:extLst>
            </p:cNvPr>
            <p:cNvSpPr txBox="1">
              <a:spLocks noChangeArrowheads="1"/>
            </p:cNvSpPr>
            <p:nvPr/>
          </p:nvSpPr>
          <p:spPr bwMode="auto">
            <a:xfrm>
              <a:off x="5824" y="5264"/>
              <a:ext cx="443"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8</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19" name="Line 11">
              <a:extLst>
                <a:ext uri="{FF2B5EF4-FFF2-40B4-BE49-F238E27FC236}">
                  <a16:creationId xmlns:a16="http://schemas.microsoft.com/office/drawing/2014/main" id="{4A6B5C51-98B7-1224-81D7-C8260149719D}"/>
                </a:ext>
              </a:extLst>
            </p:cNvPr>
            <p:cNvCxnSpPr>
              <a:cxnSpLocks noChangeShapeType="1"/>
            </p:cNvCxnSpPr>
            <p:nvPr/>
          </p:nvCxnSpPr>
          <p:spPr bwMode="auto">
            <a:xfrm>
              <a:off x="6037"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12">
              <a:extLst>
                <a:ext uri="{FF2B5EF4-FFF2-40B4-BE49-F238E27FC236}">
                  <a16:creationId xmlns:a16="http://schemas.microsoft.com/office/drawing/2014/main" id="{CE8ABBB3-8098-448C-71D9-66DFB34568E5}"/>
                </a:ext>
              </a:extLst>
            </p:cNvPr>
            <p:cNvCxnSpPr>
              <a:cxnSpLocks noChangeShapeType="1"/>
            </p:cNvCxnSpPr>
            <p:nvPr/>
          </p:nvCxnSpPr>
          <p:spPr bwMode="auto">
            <a:xfrm>
              <a:off x="4777"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 name="Line 13">
              <a:extLst>
                <a:ext uri="{FF2B5EF4-FFF2-40B4-BE49-F238E27FC236}">
                  <a16:creationId xmlns:a16="http://schemas.microsoft.com/office/drawing/2014/main" id="{47111EB5-8C82-04FB-4196-CD41F7A1C442}"/>
                </a:ext>
              </a:extLst>
            </p:cNvPr>
            <p:cNvCxnSpPr>
              <a:cxnSpLocks noChangeShapeType="1"/>
            </p:cNvCxnSpPr>
            <p:nvPr/>
          </p:nvCxnSpPr>
          <p:spPr bwMode="auto">
            <a:xfrm>
              <a:off x="5206"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2" name="Line 14">
              <a:extLst>
                <a:ext uri="{FF2B5EF4-FFF2-40B4-BE49-F238E27FC236}">
                  <a16:creationId xmlns:a16="http://schemas.microsoft.com/office/drawing/2014/main" id="{645B4E0F-863E-607E-9062-F581771896AC}"/>
                </a:ext>
              </a:extLst>
            </p:cNvPr>
            <p:cNvCxnSpPr>
              <a:cxnSpLocks noChangeShapeType="1"/>
            </p:cNvCxnSpPr>
            <p:nvPr/>
          </p:nvCxnSpPr>
          <p:spPr bwMode="auto">
            <a:xfrm>
              <a:off x="5626"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3" name="Text Box 15">
              <a:extLst>
                <a:ext uri="{FF2B5EF4-FFF2-40B4-BE49-F238E27FC236}">
                  <a16:creationId xmlns:a16="http://schemas.microsoft.com/office/drawing/2014/main" id="{48DAF0AA-EA7C-B63A-61D8-05014F5C0620}"/>
                </a:ext>
              </a:extLst>
            </p:cNvPr>
            <p:cNvSpPr txBox="1">
              <a:spLocks noChangeArrowheads="1"/>
            </p:cNvSpPr>
            <p:nvPr/>
          </p:nvSpPr>
          <p:spPr bwMode="auto">
            <a:xfrm>
              <a:off x="5426" y="5264"/>
              <a:ext cx="443"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6</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24" name="Line 16">
              <a:extLst>
                <a:ext uri="{FF2B5EF4-FFF2-40B4-BE49-F238E27FC236}">
                  <a16:creationId xmlns:a16="http://schemas.microsoft.com/office/drawing/2014/main" id="{7C53F3B4-EAD3-17FB-CA0E-659664620CC7}"/>
                </a:ext>
              </a:extLst>
            </p:cNvPr>
            <p:cNvCxnSpPr>
              <a:cxnSpLocks noChangeShapeType="1"/>
            </p:cNvCxnSpPr>
            <p:nvPr/>
          </p:nvCxnSpPr>
          <p:spPr bwMode="auto">
            <a:xfrm>
              <a:off x="6466"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 name="Line 17">
              <a:extLst>
                <a:ext uri="{FF2B5EF4-FFF2-40B4-BE49-F238E27FC236}">
                  <a16:creationId xmlns:a16="http://schemas.microsoft.com/office/drawing/2014/main" id="{9C02DC3D-C640-7200-0E70-78BE290A65F1}"/>
                </a:ext>
              </a:extLst>
            </p:cNvPr>
            <p:cNvCxnSpPr>
              <a:cxnSpLocks noChangeShapeType="1"/>
            </p:cNvCxnSpPr>
            <p:nvPr/>
          </p:nvCxnSpPr>
          <p:spPr bwMode="auto">
            <a:xfrm>
              <a:off x="6896"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 name="Line 18">
              <a:extLst>
                <a:ext uri="{FF2B5EF4-FFF2-40B4-BE49-F238E27FC236}">
                  <a16:creationId xmlns:a16="http://schemas.microsoft.com/office/drawing/2014/main" id="{CD06F175-364F-F7DA-C8D2-FF374A7A979C}"/>
                </a:ext>
              </a:extLst>
            </p:cNvPr>
            <p:cNvCxnSpPr>
              <a:cxnSpLocks noChangeShapeType="1"/>
            </p:cNvCxnSpPr>
            <p:nvPr/>
          </p:nvCxnSpPr>
          <p:spPr bwMode="auto">
            <a:xfrm>
              <a:off x="7333"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7" name="Text Box 19">
              <a:extLst>
                <a:ext uri="{FF2B5EF4-FFF2-40B4-BE49-F238E27FC236}">
                  <a16:creationId xmlns:a16="http://schemas.microsoft.com/office/drawing/2014/main" id="{517280DF-6B1B-BC77-C380-B19008234D8F}"/>
                </a:ext>
              </a:extLst>
            </p:cNvPr>
            <p:cNvSpPr txBox="1">
              <a:spLocks noChangeArrowheads="1"/>
            </p:cNvSpPr>
            <p:nvPr/>
          </p:nvSpPr>
          <p:spPr bwMode="auto">
            <a:xfrm>
              <a:off x="6190" y="5264"/>
              <a:ext cx="505"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10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8" name="Text Box 20">
              <a:extLst>
                <a:ext uri="{FF2B5EF4-FFF2-40B4-BE49-F238E27FC236}">
                  <a16:creationId xmlns:a16="http://schemas.microsoft.com/office/drawing/2014/main" id="{32199AC9-E71D-5D14-E0BA-8A5D32F9D421}"/>
                </a:ext>
              </a:extLst>
            </p:cNvPr>
            <p:cNvSpPr txBox="1">
              <a:spLocks noChangeArrowheads="1"/>
            </p:cNvSpPr>
            <p:nvPr/>
          </p:nvSpPr>
          <p:spPr bwMode="auto">
            <a:xfrm>
              <a:off x="6591" y="5264"/>
              <a:ext cx="54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12</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9" name="Text Box 21">
              <a:extLst>
                <a:ext uri="{FF2B5EF4-FFF2-40B4-BE49-F238E27FC236}">
                  <a16:creationId xmlns:a16="http://schemas.microsoft.com/office/drawing/2014/main" id="{D081A6C5-6D9B-6D9D-E867-6424D220F316}"/>
                </a:ext>
              </a:extLst>
            </p:cNvPr>
            <p:cNvSpPr txBox="1">
              <a:spLocks noChangeArrowheads="1"/>
            </p:cNvSpPr>
            <p:nvPr/>
          </p:nvSpPr>
          <p:spPr bwMode="auto">
            <a:xfrm>
              <a:off x="7103" y="5257"/>
              <a:ext cx="468"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14</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30" name="Line 22">
              <a:extLst>
                <a:ext uri="{FF2B5EF4-FFF2-40B4-BE49-F238E27FC236}">
                  <a16:creationId xmlns:a16="http://schemas.microsoft.com/office/drawing/2014/main" id="{7E3C6B6C-387E-F366-3008-0D6F72A2CB91}"/>
                </a:ext>
              </a:extLst>
            </p:cNvPr>
            <p:cNvCxnSpPr>
              <a:cxnSpLocks noChangeShapeType="1"/>
            </p:cNvCxnSpPr>
            <p:nvPr/>
          </p:nvCxnSpPr>
          <p:spPr bwMode="auto">
            <a:xfrm flipH="1">
              <a:off x="4279" y="4676"/>
              <a:ext cx="7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1" name="Line 23">
              <a:extLst>
                <a:ext uri="{FF2B5EF4-FFF2-40B4-BE49-F238E27FC236}">
                  <a16:creationId xmlns:a16="http://schemas.microsoft.com/office/drawing/2014/main" id="{8B239151-15D7-B3B6-7181-9B10CF3549EC}"/>
                </a:ext>
              </a:extLst>
            </p:cNvPr>
            <p:cNvCxnSpPr>
              <a:cxnSpLocks noChangeShapeType="1"/>
            </p:cNvCxnSpPr>
            <p:nvPr/>
          </p:nvCxnSpPr>
          <p:spPr bwMode="auto">
            <a:xfrm flipH="1">
              <a:off x="4279" y="4181"/>
              <a:ext cx="7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2" name="Line 24">
              <a:extLst>
                <a:ext uri="{FF2B5EF4-FFF2-40B4-BE49-F238E27FC236}">
                  <a16:creationId xmlns:a16="http://schemas.microsoft.com/office/drawing/2014/main" id="{795914C8-7007-6469-A16F-1C10091D418E}"/>
                </a:ext>
              </a:extLst>
            </p:cNvPr>
            <p:cNvCxnSpPr>
              <a:cxnSpLocks noChangeShapeType="1"/>
            </p:cNvCxnSpPr>
            <p:nvPr/>
          </p:nvCxnSpPr>
          <p:spPr bwMode="auto">
            <a:xfrm flipH="1">
              <a:off x="4279" y="3288"/>
              <a:ext cx="7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3" name="Line 25">
              <a:extLst>
                <a:ext uri="{FF2B5EF4-FFF2-40B4-BE49-F238E27FC236}">
                  <a16:creationId xmlns:a16="http://schemas.microsoft.com/office/drawing/2014/main" id="{95999505-2861-FBBE-6E57-9B483ABE9196}"/>
                </a:ext>
              </a:extLst>
            </p:cNvPr>
            <p:cNvCxnSpPr>
              <a:cxnSpLocks noChangeShapeType="1"/>
            </p:cNvCxnSpPr>
            <p:nvPr/>
          </p:nvCxnSpPr>
          <p:spPr bwMode="auto">
            <a:xfrm flipH="1">
              <a:off x="4279" y="3727"/>
              <a:ext cx="7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4" name="Text Box 26">
              <a:extLst>
                <a:ext uri="{FF2B5EF4-FFF2-40B4-BE49-F238E27FC236}">
                  <a16:creationId xmlns:a16="http://schemas.microsoft.com/office/drawing/2014/main" id="{A78FA6D4-6CDB-E0B7-745C-CFA9F4A2BA3F}"/>
                </a:ext>
              </a:extLst>
            </p:cNvPr>
            <p:cNvSpPr txBox="1">
              <a:spLocks noChangeArrowheads="1"/>
            </p:cNvSpPr>
            <p:nvPr/>
          </p:nvSpPr>
          <p:spPr bwMode="auto">
            <a:xfrm>
              <a:off x="3894" y="4520"/>
              <a:ext cx="51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25</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35" name="Text Box 27">
              <a:extLst>
                <a:ext uri="{FF2B5EF4-FFF2-40B4-BE49-F238E27FC236}">
                  <a16:creationId xmlns:a16="http://schemas.microsoft.com/office/drawing/2014/main" id="{668FCFB8-3829-7361-B6E8-43B6E70073E8}"/>
                </a:ext>
              </a:extLst>
            </p:cNvPr>
            <p:cNvSpPr txBox="1">
              <a:spLocks noChangeArrowheads="1"/>
            </p:cNvSpPr>
            <p:nvPr/>
          </p:nvSpPr>
          <p:spPr bwMode="auto">
            <a:xfrm>
              <a:off x="3802" y="3143"/>
              <a:ext cx="62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100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36" name="Text Box 28">
              <a:extLst>
                <a:ext uri="{FF2B5EF4-FFF2-40B4-BE49-F238E27FC236}">
                  <a16:creationId xmlns:a16="http://schemas.microsoft.com/office/drawing/2014/main" id="{39CE1755-9F9F-B4C5-AE86-5C3E51F23FCE}"/>
                </a:ext>
              </a:extLst>
            </p:cNvPr>
            <p:cNvSpPr txBox="1">
              <a:spLocks noChangeArrowheads="1"/>
            </p:cNvSpPr>
            <p:nvPr/>
          </p:nvSpPr>
          <p:spPr bwMode="auto">
            <a:xfrm>
              <a:off x="3868" y="3575"/>
              <a:ext cx="54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75</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37" name="Text Box 29">
              <a:extLst>
                <a:ext uri="{FF2B5EF4-FFF2-40B4-BE49-F238E27FC236}">
                  <a16:creationId xmlns:a16="http://schemas.microsoft.com/office/drawing/2014/main" id="{A757011B-7A0F-2180-4FF2-483798CDA805}"/>
                </a:ext>
              </a:extLst>
            </p:cNvPr>
            <p:cNvSpPr txBox="1">
              <a:spLocks noChangeArrowheads="1"/>
            </p:cNvSpPr>
            <p:nvPr/>
          </p:nvSpPr>
          <p:spPr bwMode="auto">
            <a:xfrm>
              <a:off x="3894" y="4025"/>
              <a:ext cx="511"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50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38" name="Text Box 30">
              <a:extLst>
                <a:ext uri="{FF2B5EF4-FFF2-40B4-BE49-F238E27FC236}">
                  <a16:creationId xmlns:a16="http://schemas.microsoft.com/office/drawing/2014/main" id="{3CF2CF0B-0C23-A6B2-E840-270E2875FD86}"/>
                </a:ext>
              </a:extLst>
            </p:cNvPr>
            <p:cNvSpPr txBox="1">
              <a:spLocks noChangeArrowheads="1"/>
            </p:cNvSpPr>
            <p:nvPr/>
          </p:nvSpPr>
          <p:spPr bwMode="auto">
            <a:xfrm>
              <a:off x="5525" y="5441"/>
              <a:ext cx="1193"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700">
                  <a:solidFill>
                    <a:srgbClr val="000000"/>
                  </a:solidFill>
                  <a:effectLst/>
                  <a:latin typeface="Times New Roman" panose="02020603050405020304" pitchFamily="18" charset="0"/>
                  <a:ea typeface="Calibri" panose="020F0502020204030204" pitchFamily="34" charset="0"/>
                </a:rPr>
                <a:t>Time, [</a:t>
              </a:r>
              <a:r>
                <a:rPr lang="ro-RO" sz="700" i="1">
                  <a:solidFill>
                    <a:srgbClr val="000000"/>
                  </a:solidFill>
                  <a:effectLst/>
                  <a:latin typeface="Times New Roman" panose="02020603050405020304" pitchFamily="18" charset="0"/>
                  <a:ea typeface="Calibri" panose="020F0502020204030204" pitchFamily="34" charset="0"/>
                </a:rPr>
                <a:t>days</a:t>
              </a:r>
              <a:r>
                <a:rPr lang="ro-RO" sz="7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39" name="Text Box 31">
              <a:extLst>
                <a:ext uri="{FF2B5EF4-FFF2-40B4-BE49-F238E27FC236}">
                  <a16:creationId xmlns:a16="http://schemas.microsoft.com/office/drawing/2014/main" id="{E8B51842-F0DA-AEE8-231E-C6F058B8723B}"/>
                </a:ext>
              </a:extLst>
            </p:cNvPr>
            <p:cNvSpPr txBox="1">
              <a:spLocks noChangeArrowheads="1"/>
            </p:cNvSpPr>
            <p:nvPr/>
          </p:nvSpPr>
          <p:spPr bwMode="auto">
            <a:xfrm>
              <a:off x="3450" y="3051"/>
              <a:ext cx="635" cy="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marL="0" marR="0" algn="ctr">
                <a:lnSpc>
                  <a:spcPct val="115000"/>
                </a:lnSpc>
                <a:spcBef>
                  <a:spcPts val="0"/>
                </a:spcBef>
                <a:spcAft>
                  <a:spcPts val="1000"/>
                </a:spcAft>
              </a:pPr>
              <a:r>
                <a:rPr lang="ro-RO" sz="700">
                  <a:solidFill>
                    <a:srgbClr val="000000"/>
                  </a:solidFill>
                  <a:effectLst/>
                  <a:latin typeface="Times New Roman" panose="02020603050405020304" pitchFamily="18" charset="0"/>
                  <a:ea typeface="Calibri" panose="020F0502020204030204" pitchFamily="34" charset="0"/>
                </a:rPr>
                <a:t>Yeast population, [</a:t>
              </a:r>
              <a:r>
                <a:rPr lang="ro-RO" sz="700" i="1">
                  <a:solidFill>
                    <a:srgbClr val="000000"/>
                  </a:solidFill>
                  <a:effectLst/>
                  <a:latin typeface="Times New Roman" panose="02020603050405020304" pitchFamily="18" charset="0"/>
                  <a:ea typeface="Calibri" panose="020F0502020204030204" pitchFamily="34" charset="0"/>
                </a:rPr>
                <a:t>millions/mL</a:t>
              </a:r>
              <a:r>
                <a:rPr lang="ro-RO" sz="7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40" name="Text Box 32">
              <a:extLst>
                <a:ext uri="{FF2B5EF4-FFF2-40B4-BE49-F238E27FC236}">
                  <a16:creationId xmlns:a16="http://schemas.microsoft.com/office/drawing/2014/main" id="{3A2FFA37-2F7D-A8C1-8FA8-553E83D682A6}"/>
                </a:ext>
              </a:extLst>
            </p:cNvPr>
            <p:cNvSpPr txBox="1">
              <a:spLocks noChangeArrowheads="1"/>
            </p:cNvSpPr>
            <p:nvPr/>
          </p:nvSpPr>
          <p:spPr bwMode="auto">
            <a:xfrm>
              <a:off x="5698" y="4871"/>
              <a:ext cx="37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b="1">
                  <a:solidFill>
                    <a:srgbClr val="000000"/>
                  </a:solidFill>
                  <a:effectLst/>
                  <a:latin typeface="Times New Roman" panose="02020603050405020304" pitchFamily="18" charset="0"/>
                  <a:ea typeface="Calibri" panose="020F0502020204030204" pitchFamily="34" charset="0"/>
                </a:rPr>
                <a:t>3</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41" name="Text Box 33">
              <a:extLst>
                <a:ext uri="{FF2B5EF4-FFF2-40B4-BE49-F238E27FC236}">
                  <a16:creationId xmlns:a16="http://schemas.microsoft.com/office/drawing/2014/main" id="{DDD56CA2-F192-A9AB-76C0-4693E9E6481F}"/>
                </a:ext>
              </a:extLst>
            </p:cNvPr>
            <p:cNvSpPr txBox="1">
              <a:spLocks noChangeArrowheads="1"/>
            </p:cNvSpPr>
            <p:nvPr/>
          </p:nvSpPr>
          <p:spPr bwMode="auto">
            <a:xfrm>
              <a:off x="4336" y="4889"/>
              <a:ext cx="419"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b="1">
                  <a:solidFill>
                    <a:srgbClr val="000000"/>
                  </a:solidFill>
                  <a:effectLst/>
                  <a:latin typeface="Times New Roman" panose="02020603050405020304" pitchFamily="18" charset="0"/>
                  <a:ea typeface="Calibri" panose="020F0502020204030204" pitchFamily="34" charset="0"/>
                </a:rPr>
                <a:t>2</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42" name="Text Box 34">
              <a:extLst>
                <a:ext uri="{FF2B5EF4-FFF2-40B4-BE49-F238E27FC236}">
                  <a16:creationId xmlns:a16="http://schemas.microsoft.com/office/drawing/2014/main" id="{F5E46E6C-A7BB-8839-1157-B912E54D5C1A}"/>
                </a:ext>
              </a:extLst>
            </p:cNvPr>
            <p:cNvSpPr txBox="1">
              <a:spLocks noChangeArrowheads="1"/>
            </p:cNvSpPr>
            <p:nvPr/>
          </p:nvSpPr>
          <p:spPr bwMode="auto">
            <a:xfrm>
              <a:off x="3885" y="5025"/>
              <a:ext cx="374"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b="1">
                  <a:solidFill>
                    <a:srgbClr val="000000"/>
                  </a:solidFill>
                  <a:effectLst/>
                  <a:latin typeface="Times New Roman" panose="02020603050405020304" pitchFamily="18" charset="0"/>
                  <a:ea typeface="Calibri" panose="020F0502020204030204" pitchFamily="34" charset="0"/>
                </a:rPr>
                <a:t>1</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43" name="Line 35">
              <a:extLst>
                <a:ext uri="{FF2B5EF4-FFF2-40B4-BE49-F238E27FC236}">
                  <a16:creationId xmlns:a16="http://schemas.microsoft.com/office/drawing/2014/main" id="{DA20C4FA-3C7C-6530-3915-7DB810B677AD}"/>
                </a:ext>
              </a:extLst>
            </p:cNvPr>
            <p:cNvCxnSpPr>
              <a:cxnSpLocks noChangeShapeType="1"/>
            </p:cNvCxnSpPr>
            <p:nvPr/>
          </p:nvCxnSpPr>
          <p:spPr bwMode="auto">
            <a:xfrm flipV="1">
              <a:off x="4133" y="4988"/>
              <a:ext cx="266" cy="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4" name="Freeform 36">
              <a:extLst>
                <a:ext uri="{FF2B5EF4-FFF2-40B4-BE49-F238E27FC236}">
                  <a16:creationId xmlns:a16="http://schemas.microsoft.com/office/drawing/2014/main" id="{2A099BB7-9365-F5FF-702E-F43B0BF91EFF}"/>
                </a:ext>
              </a:extLst>
            </p:cNvPr>
            <p:cNvSpPr>
              <a:spLocks/>
            </p:cNvSpPr>
            <p:nvPr/>
          </p:nvSpPr>
          <p:spPr bwMode="auto">
            <a:xfrm>
              <a:off x="4437" y="3265"/>
              <a:ext cx="212" cy="1986"/>
            </a:xfrm>
            <a:custGeom>
              <a:avLst/>
              <a:gdLst>
                <a:gd name="T0" fmla="*/ 0 w 248"/>
                <a:gd name="T1" fmla="*/ 2489 h 2466"/>
                <a:gd name="T2" fmla="*/ 107 w 248"/>
                <a:gd name="T3" fmla="*/ 410 h 2466"/>
                <a:gd name="T4" fmla="*/ 248 w 248"/>
                <a:gd name="T5" fmla="*/ 29 h 2466"/>
                <a:gd name="T6" fmla="*/ 0 60000 65536"/>
                <a:gd name="T7" fmla="*/ 0 60000 65536"/>
                <a:gd name="T8" fmla="*/ 0 60000 65536"/>
              </a:gdLst>
              <a:ahLst/>
              <a:cxnLst>
                <a:cxn ang="T6">
                  <a:pos x="T0" y="T1"/>
                </a:cxn>
                <a:cxn ang="T7">
                  <a:pos x="T2" y="T3"/>
                </a:cxn>
                <a:cxn ang="T8">
                  <a:pos x="T4" y="T5"/>
                </a:cxn>
              </a:cxnLst>
              <a:rect l="0" t="0" r="r" b="b"/>
              <a:pathLst>
                <a:path w="248" h="2466">
                  <a:moveTo>
                    <a:pt x="0" y="2466"/>
                  </a:moveTo>
                  <a:cubicBezTo>
                    <a:pt x="33" y="1639"/>
                    <a:pt x="66" y="812"/>
                    <a:pt x="107" y="406"/>
                  </a:cubicBezTo>
                  <a:cubicBezTo>
                    <a:pt x="148" y="0"/>
                    <a:pt x="198" y="14"/>
                    <a:pt x="248" y="29"/>
                  </a:cubicBez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45" name="AutoShape 37">
              <a:extLst>
                <a:ext uri="{FF2B5EF4-FFF2-40B4-BE49-F238E27FC236}">
                  <a16:creationId xmlns:a16="http://schemas.microsoft.com/office/drawing/2014/main" id="{BE17D742-BA29-46F2-7B7B-0D4CA8B4D5BB}"/>
                </a:ext>
              </a:extLst>
            </p:cNvPr>
            <p:cNvCxnSpPr>
              <a:cxnSpLocks noChangeShapeType="1"/>
            </p:cNvCxnSpPr>
            <p:nvPr/>
          </p:nvCxnSpPr>
          <p:spPr bwMode="auto">
            <a:xfrm>
              <a:off x="4649" y="3288"/>
              <a:ext cx="2684" cy="586"/>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6" name="AutoShape 38">
              <a:extLst>
                <a:ext uri="{FF2B5EF4-FFF2-40B4-BE49-F238E27FC236}">
                  <a16:creationId xmlns:a16="http://schemas.microsoft.com/office/drawing/2014/main" id="{F1794417-909F-A4F5-4C07-9411929584CD}"/>
                </a:ext>
              </a:extLst>
            </p:cNvPr>
            <p:cNvCxnSpPr>
              <a:cxnSpLocks noChangeShapeType="1"/>
            </p:cNvCxnSpPr>
            <p:nvPr/>
          </p:nvCxnSpPr>
          <p:spPr bwMode="auto">
            <a:xfrm>
              <a:off x="4365" y="5239"/>
              <a:ext cx="72"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7" name="Line 39">
              <a:extLst>
                <a:ext uri="{FF2B5EF4-FFF2-40B4-BE49-F238E27FC236}">
                  <a16:creationId xmlns:a16="http://schemas.microsoft.com/office/drawing/2014/main" id="{35E8D558-2B22-27D6-E3F9-A86C6B5C7B6A}"/>
                </a:ext>
              </a:extLst>
            </p:cNvPr>
            <p:cNvCxnSpPr>
              <a:cxnSpLocks noChangeShapeType="1"/>
            </p:cNvCxnSpPr>
            <p:nvPr/>
          </p:nvCxnSpPr>
          <p:spPr bwMode="auto">
            <a:xfrm>
              <a:off x="7693" y="5263"/>
              <a:ext cx="0"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8" name="Text Box 40">
              <a:extLst>
                <a:ext uri="{FF2B5EF4-FFF2-40B4-BE49-F238E27FC236}">
                  <a16:creationId xmlns:a16="http://schemas.microsoft.com/office/drawing/2014/main" id="{6EE4D9C8-1F74-1EC9-0FE0-24C9DC974F22}"/>
                </a:ext>
              </a:extLst>
            </p:cNvPr>
            <p:cNvSpPr txBox="1">
              <a:spLocks noChangeArrowheads="1"/>
            </p:cNvSpPr>
            <p:nvPr/>
          </p:nvSpPr>
          <p:spPr bwMode="auto">
            <a:xfrm>
              <a:off x="7425" y="5257"/>
              <a:ext cx="50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16</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49" name="AutoShape 41">
              <a:extLst>
                <a:ext uri="{FF2B5EF4-FFF2-40B4-BE49-F238E27FC236}">
                  <a16:creationId xmlns:a16="http://schemas.microsoft.com/office/drawing/2014/main" id="{4C5E7FB8-D454-89F6-E7C1-2106328533FB}"/>
                </a:ext>
              </a:extLst>
            </p:cNvPr>
            <p:cNvCxnSpPr>
              <a:cxnSpLocks noChangeShapeType="1"/>
            </p:cNvCxnSpPr>
            <p:nvPr/>
          </p:nvCxnSpPr>
          <p:spPr bwMode="auto">
            <a:xfrm flipH="1">
              <a:off x="4272" y="2978"/>
              <a:ext cx="9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0" name="Text Box 42">
              <a:extLst>
                <a:ext uri="{FF2B5EF4-FFF2-40B4-BE49-F238E27FC236}">
                  <a16:creationId xmlns:a16="http://schemas.microsoft.com/office/drawing/2014/main" id="{F2425B9B-96EB-9119-947C-168C8739E040}"/>
                </a:ext>
              </a:extLst>
            </p:cNvPr>
            <p:cNvSpPr txBox="1">
              <a:spLocks noChangeArrowheads="1"/>
            </p:cNvSpPr>
            <p:nvPr/>
          </p:nvSpPr>
          <p:spPr bwMode="auto">
            <a:xfrm>
              <a:off x="3824" y="2840"/>
              <a:ext cx="58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800">
                  <a:solidFill>
                    <a:srgbClr val="000000"/>
                  </a:solidFill>
                  <a:effectLst/>
                  <a:latin typeface="Times New Roman" panose="02020603050405020304" pitchFamily="18" charset="0"/>
                  <a:ea typeface="Calibri" panose="020F0502020204030204" pitchFamily="34" charset="0"/>
                </a:rPr>
                <a:t>125</a:t>
              </a:r>
              <a:endParaRPr lang="en-US" sz="1300">
                <a:solidFill>
                  <a:srgbClr val="000000"/>
                </a:solidFill>
                <a:effectLst/>
                <a:latin typeface="Times New Roman" panose="02020603050405020304" pitchFamily="18" charset="0"/>
                <a:ea typeface="Calibri" panose="020F0502020204030204" pitchFamily="34" charset="0"/>
              </a:endParaRPr>
            </a:p>
          </p:txBody>
        </p:sp>
      </p:grpSp>
      <p:sp>
        <p:nvSpPr>
          <p:cNvPr id="51" name="TextBox 50">
            <a:extLst>
              <a:ext uri="{FF2B5EF4-FFF2-40B4-BE49-F238E27FC236}">
                <a16:creationId xmlns:a16="http://schemas.microsoft.com/office/drawing/2014/main" id="{8FD90FE3-7E54-87DB-B284-56D554429C91}"/>
              </a:ext>
            </a:extLst>
          </p:cNvPr>
          <p:cNvSpPr txBox="1"/>
          <p:nvPr/>
        </p:nvSpPr>
        <p:spPr>
          <a:xfrm>
            <a:off x="150562" y="6025560"/>
            <a:ext cx="4604656" cy="325538"/>
          </a:xfrm>
          <a:prstGeom prst="rect">
            <a:avLst/>
          </a:prstGeom>
          <a:noFill/>
        </p:spPr>
        <p:txBody>
          <a:bodyPr wrap="square">
            <a:spAutoFit/>
          </a:bodyPr>
          <a:lstStyle/>
          <a:p>
            <a:pPr marL="0" marR="0" algn="ctr">
              <a:lnSpc>
                <a:spcPct val="115000"/>
              </a:lnSpc>
              <a:spcBef>
                <a:spcPts val="0"/>
              </a:spcBef>
              <a:spcAft>
                <a:spcPts val="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Evolution of the viable biomass concentration </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r>
              <a:rPr lang="ro-RO" sz="1400" i="1"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t>
            </a:r>
            <a:r>
              <a:rPr lang="ro-RO"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352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ppt_x"/>
                                          </p:val>
                                        </p:tav>
                                        <p:tav tm="100000">
                                          <p:val>
                                            <p:strVal val="#ppt_x"/>
                                          </p:val>
                                        </p:tav>
                                      </p:tavLst>
                                    </p:anim>
                                    <p:anim calcmode="lin" valueType="num">
                                      <p:cBhvr additive="base">
                                        <p:cTn id="2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54788"/>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1D04BACE-1CE4-F209-3EFB-98CF8B4CAA06}"/>
              </a:ext>
            </a:extLst>
          </p:cNvPr>
          <p:cNvSpPr txBox="1"/>
          <p:nvPr/>
        </p:nvSpPr>
        <p:spPr>
          <a:xfrm>
            <a:off x="-21907" y="1902019"/>
            <a:ext cx="9144000" cy="573298"/>
          </a:xfrm>
          <a:prstGeom prst="rect">
            <a:avLst/>
          </a:prstGeom>
          <a:noFill/>
        </p:spPr>
        <p:txBody>
          <a:bodyPr wrap="square">
            <a:spAutoFit/>
          </a:bodyPr>
          <a:lstStyle/>
          <a:p>
            <a:pPr marL="0" marR="0" indent="449580" algn="just">
              <a:lnSpc>
                <a:spcPct val="115000"/>
              </a:lnSpc>
              <a:spcBef>
                <a:spcPts val="0"/>
              </a:spcBef>
              <a:spcAft>
                <a:spcPts val="0"/>
              </a:spcAft>
            </a:pP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 3 presents the equations of the model. The parameters are adjusted through the non-linear programming method, which compares the model predictions with experimental data and minimises the errors.</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Object 5">
            <a:extLst>
              <a:ext uri="{FF2B5EF4-FFF2-40B4-BE49-F238E27FC236}">
                <a16:creationId xmlns:a16="http://schemas.microsoft.com/office/drawing/2014/main" id="{CE3C64D3-40E7-02A0-4098-75FF3E421F6D}"/>
              </a:ext>
            </a:extLst>
          </p:cNvPr>
          <p:cNvGraphicFramePr>
            <a:graphicFrameLocks noChangeAspect="1"/>
          </p:cNvGraphicFramePr>
          <p:nvPr>
            <p:extLst>
              <p:ext uri="{D42A27DB-BD31-4B8C-83A1-F6EECF244321}">
                <p14:modId xmlns:p14="http://schemas.microsoft.com/office/powerpoint/2010/main" val="3610495596"/>
              </p:ext>
            </p:extLst>
          </p:nvPr>
        </p:nvGraphicFramePr>
        <p:xfrm>
          <a:off x="611561" y="2795133"/>
          <a:ext cx="8280919" cy="4522299"/>
        </p:xfrm>
        <a:graphic>
          <a:graphicData uri="http://schemas.openxmlformats.org/presentationml/2006/ole">
            <mc:AlternateContent xmlns:mc="http://schemas.openxmlformats.org/markup-compatibility/2006">
              <mc:Choice xmlns:v="urn:schemas-microsoft-com:vml" Requires="v">
                <p:oleObj name="Document" r:id="rId3" imgW="5940848" imgH="2806258" progId="Word.Document.12">
                  <p:embed/>
                </p:oleObj>
              </mc:Choice>
              <mc:Fallback>
                <p:oleObj name="Document" r:id="rId3" imgW="5940848" imgH="2806258" progId="Word.Document.12">
                  <p:embed/>
                  <p:pic>
                    <p:nvPicPr>
                      <p:cNvPr id="0" name=""/>
                      <p:cNvPicPr/>
                      <p:nvPr/>
                    </p:nvPicPr>
                    <p:blipFill>
                      <a:blip r:embed="rId4"/>
                      <a:stretch>
                        <a:fillRect/>
                      </a:stretch>
                    </p:blipFill>
                    <p:spPr>
                      <a:xfrm>
                        <a:off x="611561" y="2795133"/>
                        <a:ext cx="8280919" cy="4522299"/>
                      </a:xfrm>
                      <a:prstGeom prst="rect">
                        <a:avLst/>
                      </a:prstGeom>
                    </p:spPr>
                  </p:pic>
                </p:oleObj>
              </mc:Fallback>
            </mc:AlternateContent>
          </a:graphicData>
        </a:graphic>
      </p:graphicFrame>
      <p:sp>
        <p:nvSpPr>
          <p:cNvPr id="54" name="TextBox 53">
            <a:extLst>
              <a:ext uri="{FF2B5EF4-FFF2-40B4-BE49-F238E27FC236}">
                <a16:creationId xmlns:a16="http://schemas.microsoft.com/office/drawing/2014/main" id="{483BBBC1-68B5-992A-8C19-5FB2A545E778}"/>
              </a:ext>
            </a:extLst>
          </p:cNvPr>
          <p:cNvSpPr txBox="1"/>
          <p:nvPr/>
        </p:nvSpPr>
        <p:spPr>
          <a:xfrm>
            <a:off x="1115616" y="2475317"/>
            <a:ext cx="6641470" cy="325538"/>
          </a:xfrm>
          <a:prstGeom prst="rect">
            <a:avLst/>
          </a:prstGeom>
          <a:noFill/>
        </p:spPr>
        <p:txBody>
          <a:bodyPr wrap="square">
            <a:spAutoFit/>
          </a:bodyPr>
          <a:lstStyle/>
          <a:p>
            <a:pPr marL="0" marR="0" algn="ctr">
              <a:lnSpc>
                <a:spcPct val="115000"/>
              </a:lnSpc>
              <a:spcBef>
                <a:spcPts val="0"/>
              </a:spcBef>
              <a:spcAft>
                <a:spcPts val="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 3.</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model of the alcoholic fermentation process</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274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54788"/>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1D04BACE-1CE4-F209-3EFB-98CF8B4CAA06}"/>
              </a:ext>
            </a:extLst>
          </p:cNvPr>
          <p:cNvSpPr txBox="1"/>
          <p:nvPr/>
        </p:nvSpPr>
        <p:spPr>
          <a:xfrm>
            <a:off x="-21907" y="1902019"/>
            <a:ext cx="9144000" cy="573298"/>
          </a:xfrm>
          <a:prstGeom prst="rect">
            <a:avLst/>
          </a:prstGeom>
          <a:noFill/>
        </p:spPr>
        <p:txBody>
          <a:bodyPr wrap="square">
            <a:spAutoFit/>
          </a:bodyPr>
          <a:lstStyle/>
          <a:p>
            <a:pPr marL="0" marR="0" indent="449580" algn="just">
              <a:lnSpc>
                <a:spcPct val="115000"/>
              </a:lnSpc>
              <a:spcBef>
                <a:spcPts val="0"/>
              </a:spcBef>
              <a:spcAft>
                <a:spcPts val="0"/>
              </a:spcAft>
            </a:pP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 3 presents the equations of the model. The parameters are adjusted through the non-linear programming method, which compares the model predictions with experimental data and minimises the errors.</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483BBBC1-68B5-992A-8C19-5FB2A545E778}"/>
              </a:ext>
            </a:extLst>
          </p:cNvPr>
          <p:cNvSpPr txBox="1"/>
          <p:nvPr/>
        </p:nvSpPr>
        <p:spPr>
          <a:xfrm>
            <a:off x="1115616" y="2475317"/>
            <a:ext cx="6641470" cy="325538"/>
          </a:xfrm>
          <a:prstGeom prst="rect">
            <a:avLst/>
          </a:prstGeom>
          <a:noFill/>
        </p:spPr>
        <p:txBody>
          <a:bodyPr wrap="square">
            <a:spAutoFit/>
          </a:bodyPr>
          <a:lstStyle/>
          <a:p>
            <a:pPr marL="0" marR="0" algn="ctr">
              <a:lnSpc>
                <a:spcPct val="115000"/>
              </a:lnSpc>
              <a:spcBef>
                <a:spcPts val="0"/>
              </a:spcBef>
              <a:spcAft>
                <a:spcPts val="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 3.</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model of the alcoholic fermentation process</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Object 2">
            <a:extLst>
              <a:ext uri="{FF2B5EF4-FFF2-40B4-BE49-F238E27FC236}">
                <a16:creationId xmlns:a16="http://schemas.microsoft.com/office/drawing/2014/main" id="{2B6635E8-9CA4-AF83-D3E0-E2F166FF49BC}"/>
              </a:ext>
            </a:extLst>
          </p:cNvPr>
          <p:cNvGraphicFramePr>
            <a:graphicFrameLocks noChangeAspect="1"/>
          </p:cNvGraphicFramePr>
          <p:nvPr>
            <p:extLst>
              <p:ext uri="{D42A27DB-BD31-4B8C-83A1-F6EECF244321}">
                <p14:modId xmlns:p14="http://schemas.microsoft.com/office/powerpoint/2010/main" val="4066791680"/>
              </p:ext>
            </p:extLst>
          </p:nvPr>
        </p:nvGraphicFramePr>
        <p:xfrm>
          <a:off x="922169" y="2838505"/>
          <a:ext cx="7560840" cy="4408806"/>
        </p:xfrm>
        <a:graphic>
          <a:graphicData uri="http://schemas.openxmlformats.org/presentationml/2006/ole">
            <mc:AlternateContent xmlns:mc="http://schemas.openxmlformats.org/markup-compatibility/2006">
              <mc:Choice xmlns:v="urn:schemas-microsoft-com:vml" Requires="v">
                <p:oleObj name="Document" r:id="rId3" imgW="5940848" imgH="3464560" progId="Word.Document.12">
                  <p:embed/>
                </p:oleObj>
              </mc:Choice>
              <mc:Fallback>
                <p:oleObj name="Document" r:id="rId3" imgW="5940848" imgH="3464560" progId="Word.Document.12">
                  <p:embed/>
                  <p:pic>
                    <p:nvPicPr>
                      <p:cNvPr id="0" name=""/>
                      <p:cNvPicPr/>
                      <p:nvPr/>
                    </p:nvPicPr>
                    <p:blipFill>
                      <a:blip r:embed="rId4"/>
                      <a:stretch>
                        <a:fillRect/>
                      </a:stretch>
                    </p:blipFill>
                    <p:spPr>
                      <a:xfrm>
                        <a:off x="922169" y="2838505"/>
                        <a:ext cx="7560840" cy="4408806"/>
                      </a:xfrm>
                      <a:prstGeom prst="rect">
                        <a:avLst/>
                      </a:prstGeom>
                    </p:spPr>
                  </p:pic>
                </p:oleObj>
              </mc:Fallback>
            </mc:AlternateContent>
          </a:graphicData>
        </a:graphic>
      </p:graphicFrame>
    </p:spTree>
    <p:extLst>
      <p:ext uri="{BB962C8B-B14F-4D97-AF65-F5344CB8AC3E}">
        <p14:creationId xmlns:p14="http://schemas.microsoft.com/office/powerpoint/2010/main" val="14299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948265"/>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1D04BACE-1CE4-F209-3EFB-98CF8B4CAA06}"/>
              </a:ext>
            </a:extLst>
          </p:cNvPr>
          <p:cNvSpPr txBox="1"/>
          <p:nvPr/>
        </p:nvSpPr>
        <p:spPr>
          <a:xfrm>
            <a:off x="-468560" y="1238203"/>
            <a:ext cx="9144000" cy="358816"/>
          </a:xfrm>
          <a:prstGeom prst="rect">
            <a:avLst/>
          </a:prstGeom>
          <a:noFill/>
        </p:spPr>
        <p:txBody>
          <a:bodyPr wrap="square">
            <a:spAutoFit/>
          </a:bodyPr>
          <a:lstStyle/>
          <a:p>
            <a:pPr marL="0" marR="0" indent="45720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Tables 4 and 5 present the list of the variables and parameters of the mathematical model.</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483BBBC1-68B5-992A-8C19-5FB2A545E778}"/>
              </a:ext>
            </a:extLst>
          </p:cNvPr>
          <p:cNvSpPr txBox="1"/>
          <p:nvPr/>
        </p:nvSpPr>
        <p:spPr>
          <a:xfrm>
            <a:off x="5843002" y="3836008"/>
            <a:ext cx="2950565" cy="573298"/>
          </a:xfrm>
          <a:prstGeom prst="rect">
            <a:avLst/>
          </a:prstGeom>
          <a:noFill/>
        </p:spPr>
        <p:txBody>
          <a:bodyPr wrap="square">
            <a:spAutoFit/>
          </a:bodyPr>
          <a:lstStyle/>
          <a:p>
            <a:pPr marL="0" marR="0" algn="ctr">
              <a:lnSpc>
                <a:spcPct val="115000"/>
              </a:lnSpc>
              <a:spcBef>
                <a:spcPts val="0"/>
              </a:spcBef>
              <a:spcAft>
                <a:spcPts val="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 </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Variables and parameters of the kinetic model</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Object 3">
            <a:extLst>
              <a:ext uri="{FF2B5EF4-FFF2-40B4-BE49-F238E27FC236}">
                <a16:creationId xmlns:a16="http://schemas.microsoft.com/office/drawing/2014/main" id="{11A8CB2C-9C5A-24FB-008C-B3357815B24B}"/>
              </a:ext>
            </a:extLst>
          </p:cNvPr>
          <p:cNvGraphicFramePr>
            <a:graphicFrameLocks noChangeAspect="1"/>
          </p:cNvGraphicFramePr>
          <p:nvPr>
            <p:extLst>
              <p:ext uri="{D42A27DB-BD31-4B8C-83A1-F6EECF244321}">
                <p14:modId xmlns:p14="http://schemas.microsoft.com/office/powerpoint/2010/main" val="2865468047"/>
              </p:ext>
            </p:extLst>
          </p:nvPr>
        </p:nvGraphicFramePr>
        <p:xfrm>
          <a:off x="25502" y="1628800"/>
          <a:ext cx="5940425" cy="5561012"/>
        </p:xfrm>
        <a:graphic>
          <a:graphicData uri="http://schemas.openxmlformats.org/presentationml/2006/ole">
            <mc:AlternateContent xmlns:mc="http://schemas.openxmlformats.org/markup-compatibility/2006">
              <mc:Choice xmlns:v="urn:schemas-microsoft-com:vml" Requires="v">
                <p:oleObj name="Document" r:id="rId3" imgW="5940848" imgH="5560601" progId="Word.Document.12">
                  <p:embed/>
                </p:oleObj>
              </mc:Choice>
              <mc:Fallback>
                <p:oleObj name="Document" r:id="rId3" imgW="5940848" imgH="5560601" progId="Word.Document.12">
                  <p:embed/>
                  <p:pic>
                    <p:nvPicPr>
                      <p:cNvPr id="0" name=""/>
                      <p:cNvPicPr/>
                      <p:nvPr/>
                    </p:nvPicPr>
                    <p:blipFill>
                      <a:blip r:embed="rId4"/>
                      <a:stretch>
                        <a:fillRect/>
                      </a:stretch>
                    </p:blipFill>
                    <p:spPr>
                      <a:xfrm>
                        <a:off x="25502" y="1628800"/>
                        <a:ext cx="5940425" cy="5561012"/>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56D87C05-8D76-4DF3-51FA-FC57D06BE43E}"/>
              </a:ext>
            </a:extLst>
          </p:cNvPr>
          <p:cNvSpPr txBox="1"/>
          <p:nvPr/>
        </p:nvSpPr>
        <p:spPr>
          <a:xfrm>
            <a:off x="5663602" y="6410235"/>
            <a:ext cx="3309367" cy="435889"/>
          </a:xfrm>
          <a:prstGeom prst="rect">
            <a:avLst/>
          </a:prstGeom>
          <a:noFill/>
        </p:spPr>
        <p:txBody>
          <a:bodyPr wrap="square">
            <a:spAutoFit/>
          </a:bodyPr>
          <a:lstStyle/>
          <a:p>
            <a:pPr marL="0" marR="0" algn="just">
              <a:lnSpc>
                <a:spcPct val="115000"/>
              </a:lnSpc>
              <a:spcBef>
                <a:spcPts val="0"/>
              </a:spcBef>
              <a:spcAft>
                <a:spcPts val="0"/>
              </a:spcAft>
            </a:pPr>
            <a:r>
              <a:rPr lang="ro-RO"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d</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Cerda</a:t>
            </a:r>
            <a:r>
              <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-Drago</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al., 2016; Liu et al., 2016; </a:t>
            </a:r>
            <a:r>
              <a:rPr lang="ro-RO" sz="10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Scaglia</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al., 2014), </a:t>
            </a:r>
            <a:r>
              <a:rPr lang="ro-RO"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(Bovée et al., 1984)</a:t>
            </a:r>
            <a:r>
              <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(Dengfeng et al., 2014)</a:t>
            </a:r>
            <a:endPar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51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61690"/>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483BBBC1-68B5-992A-8C19-5FB2A545E778}"/>
              </a:ext>
            </a:extLst>
          </p:cNvPr>
          <p:cNvSpPr txBox="1"/>
          <p:nvPr/>
        </p:nvSpPr>
        <p:spPr>
          <a:xfrm>
            <a:off x="539552" y="2014902"/>
            <a:ext cx="7416824" cy="358816"/>
          </a:xfrm>
          <a:prstGeom prst="rect">
            <a:avLst/>
          </a:prstGeom>
          <a:noFill/>
        </p:spPr>
        <p:txBody>
          <a:bodyPr wrap="square">
            <a:spAutoFit/>
          </a:bodyPr>
          <a:lstStyle/>
          <a:p>
            <a:pPr marL="0" marR="0" algn="ctr">
              <a:lnSpc>
                <a:spcPct val="115000"/>
              </a:lnSpc>
              <a:spcBef>
                <a:spcPts val="0"/>
              </a:spcBef>
              <a:spcAft>
                <a:spcPts val="0"/>
              </a:spcAft>
            </a:pP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Table </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5</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Parameters of the kinetic model</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6D87C05-8D76-4DF3-51FA-FC57D06BE43E}"/>
              </a:ext>
            </a:extLst>
          </p:cNvPr>
          <p:cNvSpPr txBox="1"/>
          <p:nvPr/>
        </p:nvSpPr>
        <p:spPr>
          <a:xfrm>
            <a:off x="323528" y="5780276"/>
            <a:ext cx="4977033" cy="258917"/>
          </a:xfrm>
          <a:prstGeom prst="rect">
            <a:avLst/>
          </a:prstGeom>
          <a:noFill/>
        </p:spPr>
        <p:txBody>
          <a:bodyPr wrap="square">
            <a:spAutoFit/>
          </a:bodyPr>
          <a:lstStyle/>
          <a:p>
            <a:pPr marL="0" marR="0" algn="just">
              <a:lnSpc>
                <a:spcPct val="115000"/>
              </a:lnSpc>
              <a:spcBef>
                <a:spcPts val="0"/>
              </a:spcBef>
              <a:spcAft>
                <a:spcPts val="0"/>
              </a:spcAft>
            </a:pPr>
            <a:r>
              <a:rPr lang="ro-RO"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(Pérez et al., 2018), </a:t>
            </a:r>
            <a:r>
              <a:rPr lang="ro-RO"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experimental data, </a:t>
            </a:r>
            <a:r>
              <a:rPr lang="fr-FR"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r>
              <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Schenk</a:t>
            </a:r>
            <a:r>
              <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al., 2017)</a:t>
            </a:r>
            <a:endPar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Object 1">
            <a:extLst>
              <a:ext uri="{FF2B5EF4-FFF2-40B4-BE49-F238E27FC236}">
                <a16:creationId xmlns:a16="http://schemas.microsoft.com/office/drawing/2014/main" id="{44EB0898-CD5B-55E2-2400-5E7DB6D96C1F}"/>
              </a:ext>
            </a:extLst>
          </p:cNvPr>
          <p:cNvGraphicFramePr>
            <a:graphicFrameLocks noChangeAspect="1"/>
          </p:cNvGraphicFramePr>
          <p:nvPr>
            <p:extLst>
              <p:ext uri="{D42A27DB-BD31-4B8C-83A1-F6EECF244321}">
                <p14:modId xmlns:p14="http://schemas.microsoft.com/office/powerpoint/2010/main" val="4098121851"/>
              </p:ext>
            </p:extLst>
          </p:nvPr>
        </p:nvGraphicFramePr>
        <p:xfrm>
          <a:off x="-828600" y="2468030"/>
          <a:ext cx="10538013" cy="3911624"/>
        </p:xfrm>
        <a:graphic>
          <a:graphicData uri="http://schemas.openxmlformats.org/presentationml/2006/ole">
            <mc:AlternateContent xmlns:mc="http://schemas.openxmlformats.org/markup-compatibility/2006">
              <mc:Choice xmlns:v="urn:schemas-microsoft-com:vml" Requires="v">
                <p:oleObj name="Document" r:id="rId3" imgW="5940848" imgH="2204556" progId="Word.Document.12">
                  <p:embed/>
                </p:oleObj>
              </mc:Choice>
              <mc:Fallback>
                <p:oleObj name="Document" r:id="rId3" imgW="5940848" imgH="2204556" progId="Word.Document.12">
                  <p:embed/>
                  <p:pic>
                    <p:nvPicPr>
                      <p:cNvPr id="0" name=""/>
                      <p:cNvPicPr/>
                      <p:nvPr/>
                    </p:nvPicPr>
                    <p:blipFill>
                      <a:blip r:embed="rId4"/>
                      <a:stretch>
                        <a:fillRect/>
                      </a:stretch>
                    </p:blipFill>
                    <p:spPr>
                      <a:xfrm>
                        <a:off x="-828600" y="2468030"/>
                        <a:ext cx="10538013" cy="3911624"/>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5EAE3B22-6CC7-24AF-C0C7-48D103FA888F}"/>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15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61690"/>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5EAE3B22-6CC7-24AF-C0C7-48D103FA888F}"/>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Imagine 6">
            <a:extLst>
              <a:ext uri="{FF2B5EF4-FFF2-40B4-BE49-F238E27FC236}">
                <a16:creationId xmlns:a16="http://schemas.microsoft.com/office/drawing/2014/main" id="{B4EAF5C4-74EA-700A-7027-A9B752BC4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337" y="2204864"/>
            <a:ext cx="2172739" cy="4474108"/>
          </a:xfrm>
          <a:prstGeom prst="rect">
            <a:avLst/>
          </a:prstGeom>
        </p:spPr>
      </p:pic>
      <p:sp>
        <p:nvSpPr>
          <p:cNvPr id="13" name="TextBox 12">
            <a:extLst>
              <a:ext uri="{FF2B5EF4-FFF2-40B4-BE49-F238E27FC236}">
                <a16:creationId xmlns:a16="http://schemas.microsoft.com/office/drawing/2014/main" id="{6CAB7C74-DD79-CE66-73A0-0A15C9963F49}"/>
              </a:ext>
            </a:extLst>
          </p:cNvPr>
          <p:cNvSpPr txBox="1"/>
          <p:nvPr/>
        </p:nvSpPr>
        <p:spPr>
          <a:xfrm>
            <a:off x="15924" y="1892464"/>
            <a:ext cx="6966520" cy="358816"/>
          </a:xfrm>
          <a:prstGeom prst="rect">
            <a:avLst/>
          </a:prstGeom>
          <a:noFill/>
        </p:spPr>
        <p:txBody>
          <a:bodyPr wrap="square">
            <a:spAutoFit/>
          </a:bodyPr>
          <a:lstStyle/>
          <a:p>
            <a:pPr marL="0" marR="0" algn="just">
              <a:lnSpc>
                <a:spcPct val="115000"/>
              </a:lnSpc>
              <a:spcBef>
                <a:spcPts val="0"/>
              </a:spcBef>
              <a:spcAft>
                <a:spcPts val="0"/>
              </a:spcAft>
            </a:pP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Results and discussion regarding the mathematical model simulation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E60AEC1-BBFD-9778-041D-7B972824E3F4}"/>
              </a:ext>
            </a:extLst>
          </p:cNvPr>
          <p:cNvSpPr txBox="1"/>
          <p:nvPr/>
        </p:nvSpPr>
        <p:spPr>
          <a:xfrm>
            <a:off x="-11183" y="2251957"/>
            <a:ext cx="6966520" cy="641971"/>
          </a:xfrm>
          <a:prstGeom prst="rect">
            <a:avLst/>
          </a:prstGeom>
          <a:noFill/>
        </p:spPr>
        <p:txBody>
          <a:bodyPr wrap="square">
            <a:spAutoFit/>
          </a:bodyPr>
          <a:lstStyle/>
          <a:p>
            <a:pPr marL="0" marR="0" indent="22860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nonlinear mathematical model of the batch fermentation process (table 3) used in this work contains the following equations: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6BC8DDC-63A0-D706-ADFE-5E951D33A48A}"/>
              </a:ext>
            </a:extLst>
          </p:cNvPr>
          <p:cNvSpPr txBox="1"/>
          <p:nvPr/>
        </p:nvSpPr>
        <p:spPr>
          <a:xfrm>
            <a:off x="-11183" y="2996952"/>
            <a:ext cx="6966520" cy="641971"/>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equation for the latent phase of fermentation that describes the dependence of the phase time of the process temperature;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DBE4896-6358-0929-01AE-6C025768B824}"/>
              </a:ext>
            </a:extLst>
          </p:cNvPr>
          <p:cNvSpPr txBox="1"/>
          <p:nvPr/>
        </p:nvSpPr>
        <p:spPr>
          <a:xfrm>
            <a:off x="0" y="3771260"/>
            <a:ext cx="6966520" cy="92512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model proposed by Aiba </a:t>
            </a:r>
            <a:r>
              <a:rPr lang="ro-RO" sz="1600" spc="1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(Caraman et al., 2002)</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the growing phase with the three equations of biomass, alcohol production and substrate consumption;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A68E374-D6CA-5E1E-4528-C6D8EFF28540}"/>
              </a:ext>
            </a:extLst>
          </p:cNvPr>
          <p:cNvSpPr txBox="1"/>
          <p:nvPr/>
        </p:nvSpPr>
        <p:spPr>
          <a:xfrm>
            <a:off x="-6389" y="4757164"/>
            <a:ext cx="6966520" cy="92512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model presented by Bovée-Strehaiano (Bovée et al., 1984) for the decay phase with two equations: one for the substrate consumption and the other for alcohol formation;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26C818-75AE-BE34-2B3A-FB55CD5297F0}"/>
              </a:ext>
            </a:extLst>
          </p:cNvPr>
          <p:cNvSpPr txBox="1"/>
          <p:nvPr/>
        </p:nvSpPr>
        <p:spPr>
          <a:xfrm>
            <a:off x="19372" y="5708588"/>
            <a:ext cx="6966520" cy="92512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equation that describes the biomass behaviour along the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phase no. 3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model proposed by Sipos in (Șipoș et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Imre-Lucaci</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2014;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Șipoș</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Agachi</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2015)</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5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1071779"/>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7" name="Content Placeholder 6">
            <a:extLst>
              <a:ext uri="{FF2B5EF4-FFF2-40B4-BE49-F238E27FC236}">
                <a16:creationId xmlns:a16="http://schemas.microsoft.com/office/drawing/2014/main" id="{74641356-9984-2AB5-8D11-F2D8CD37CDF4}"/>
              </a:ext>
            </a:extLst>
          </p:cNvPr>
          <p:cNvSpPr>
            <a:spLocks noGrp="1"/>
          </p:cNvSpPr>
          <p:nvPr>
            <p:ph sz="quarter" idx="13"/>
          </p:nvPr>
        </p:nvSpPr>
        <p:spPr>
          <a:xfrm>
            <a:off x="416141" y="2040333"/>
            <a:ext cx="8712968" cy="485843"/>
          </a:xfrm>
        </p:spPr>
        <p:txBody>
          <a:bodyPr/>
          <a:lstStyle/>
          <a:p>
            <a:pPr>
              <a:buFont typeface="Wingdings" panose="05000000000000000000" pitchFamily="2" charset="2"/>
              <a:buChar char="Ø"/>
            </a:pP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technology of obtaining wine involves the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transformation of raw grapes into wine</a:t>
            </a: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8" name="Content Placeholder 6">
            <a:extLst>
              <a:ext uri="{FF2B5EF4-FFF2-40B4-BE49-F238E27FC236}">
                <a16:creationId xmlns:a16="http://schemas.microsoft.com/office/drawing/2014/main" id="{C4C4412E-1032-AD03-0E85-9AFB99EF4F12}"/>
              </a:ext>
            </a:extLst>
          </p:cNvPr>
          <p:cNvSpPr txBox="1">
            <a:spLocks/>
          </p:cNvSpPr>
          <p:nvPr/>
        </p:nvSpPr>
        <p:spPr>
          <a:xfrm>
            <a:off x="448384" y="2744064"/>
            <a:ext cx="8712968" cy="146066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anose="05000000000000000000" pitchFamily="2" charset="2"/>
              <a:buChar char="Ø"/>
            </a:pP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manufacturing technology of different types of wine, white, rosé, red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different</a:t>
            </a: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each assortment and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influenced</a:t>
            </a: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characteristics of the raw materials</a:t>
            </a: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facilities of the winery</a:t>
            </a: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respectively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technological spaces</a:t>
            </a: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equipment</a:t>
            </a:r>
            <a:r>
              <a:rPr lang="ro-RO" sz="18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ro-RO" sz="18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country-specific legislation requirements</a:t>
            </a:r>
            <a:r>
              <a:rPr lang="ro-R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5D236E7E-8759-AC9F-4188-68B1C3A3A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859" y="3979863"/>
            <a:ext cx="238125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2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61690"/>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5EAE3B22-6CC7-24AF-C0C7-48D103FA888F}"/>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Imagine 6">
            <a:extLst>
              <a:ext uri="{FF2B5EF4-FFF2-40B4-BE49-F238E27FC236}">
                <a16:creationId xmlns:a16="http://schemas.microsoft.com/office/drawing/2014/main" id="{B4EAF5C4-74EA-700A-7027-A9B752BC4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337" y="2204864"/>
            <a:ext cx="2172739" cy="4474108"/>
          </a:xfrm>
          <a:prstGeom prst="rect">
            <a:avLst/>
          </a:prstGeom>
        </p:spPr>
      </p:pic>
      <p:sp>
        <p:nvSpPr>
          <p:cNvPr id="13" name="TextBox 12">
            <a:extLst>
              <a:ext uri="{FF2B5EF4-FFF2-40B4-BE49-F238E27FC236}">
                <a16:creationId xmlns:a16="http://schemas.microsoft.com/office/drawing/2014/main" id="{6CAB7C74-DD79-CE66-73A0-0A15C9963F49}"/>
              </a:ext>
            </a:extLst>
          </p:cNvPr>
          <p:cNvSpPr txBox="1"/>
          <p:nvPr/>
        </p:nvSpPr>
        <p:spPr>
          <a:xfrm>
            <a:off x="15924" y="1892464"/>
            <a:ext cx="6966520" cy="358816"/>
          </a:xfrm>
          <a:prstGeom prst="rect">
            <a:avLst/>
          </a:prstGeom>
          <a:noFill/>
        </p:spPr>
        <p:txBody>
          <a:bodyPr wrap="square">
            <a:spAutoFit/>
          </a:bodyPr>
          <a:lstStyle/>
          <a:p>
            <a:pPr marL="0" marR="0" algn="just">
              <a:lnSpc>
                <a:spcPct val="115000"/>
              </a:lnSpc>
              <a:spcBef>
                <a:spcPts val="0"/>
              </a:spcBef>
              <a:spcAft>
                <a:spcPts val="0"/>
              </a:spcAft>
            </a:pP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Results and discussion regarding the mathematical model simulation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E60AEC1-BBFD-9778-041D-7B972824E3F4}"/>
              </a:ext>
            </a:extLst>
          </p:cNvPr>
          <p:cNvSpPr txBox="1"/>
          <p:nvPr/>
        </p:nvSpPr>
        <p:spPr>
          <a:xfrm>
            <a:off x="-11183" y="2334705"/>
            <a:ext cx="6966520" cy="641971"/>
          </a:xfrm>
          <a:prstGeom prst="rect">
            <a:avLst/>
          </a:prstGeom>
          <a:noFill/>
        </p:spPr>
        <p:txBody>
          <a:bodyPr wrap="square">
            <a:spAutoFit/>
          </a:bodyPr>
          <a:lstStyle/>
          <a:p>
            <a:pPr marL="0" marR="0" indent="22860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nonlinear mathematical model of the batch fermentation process (table 3) used in this work contains the following equations: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9D2B0A92-85F1-729A-0864-D1E267AA7B03}"/>
              </a:ext>
            </a:extLst>
          </p:cNvPr>
          <p:cNvSpPr txBox="1"/>
          <p:nvPr/>
        </p:nvSpPr>
        <p:spPr>
          <a:xfrm>
            <a:off x="0" y="3238617"/>
            <a:ext cx="6966520" cy="641971"/>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equation that describes the carbon-dioxide concentration behaviour along</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all phases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model proposed by Sipos);</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AC82B9A-7413-C455-556B-AEE2A6B7BEDA}"/>
              </a:ext>
            </a:extLst>
          </p:cNvPr>
          <p:cNvSpPr txBox="1"/>
          <p:nvPr/>
        </p:nvSpPr>
        <p:spPr>
          <a:xfrm>
            <a:off x="-11183" y="4071500"/>
            <a:ext cx="6966520" cy="1208279"/>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energy-balance model in which the rate of change of the medium’s temperature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dT</a:t>
            </a:r>
            <a:r>
              <a:rPr lang="ro-RO" sz="1600" i="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dt</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 result of the balance between the rate of the heat generation due to fermentation and the rate of the heat transfer to the cooling medium inside the bioreactor jacket.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48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61690"/>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5EAE3B22-6CC7-24AF-C0C7-48D103FA888F}"/>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CAB7C74-DD79-CE66-73A0-0A15C9963F49}"/>
              </a:ext>
            </a:extLst>
          </p:cNvPr>
          <p:cNvSpPr txBox="1"/>
          <p:nvPr/>
        </p:nvSpPr>
        <p:spPr>
          <a:xfrm>
            <a:off x="15924" y="1892464"/>
            <a:ext cx="6966520" cy="358816"/>
          </a:xfrm>
          <a:prstGeom prst="rect">
            <a:avLst/>
          </a:prstGeom>
          <a:noFill/>
        </p:spPr>
        <p:txBody>
          <a:bodyPr wrap="square">
            <a:spAutoFit/>
          </a:bodyPr>
          <a:lstStyle/>
          <a:p>
            <a:pPr marL="0" marR="0" algn="just">
              <a:lnSpc>
                <a:spcPct val="115000"/>
              </a:lnSpc>
              <a:spcBef>
                <a:spcPts val="0"/>
              </a:spcBef>
              <a:spcAft>
                <a:spcPts val="0"/>
              </a:spcAft>
            </a:pP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Results and discussion regarding the mathematical model simulation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31DBB4A-74D8-32E2-D194-6C6321037F3B}"/>
              </a:ext>
            </a:extLst>
          </p:cNvPr>
          <p:cNvSpPr txBox="1"/>
          <p:nvPr/>
        </p:nvSpPr>
        <p:spPr>
          <a:xfrm>
            <a:off x="0" y="2400616"/>
            <a:ext cx="9036496" cy="925125"/>
          </a:xfrm>
          <a:prstGeom prst="rect">
            <a:avLst/>
          </a:prstGeom>
          <a:noFill/>
        </p:spPr>
        <p:txBody>
          <a:bodyPr wrap="square">
            <a:spAutoFit/>
          </a:bodyPr>
          <a:lstStyle/>
          <a:p>
            <a:pPr marL="0" marR="0" indent="44958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Figures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show the simulation results of the model presented in table 3 considering the following initial values: the initial substrate concentration was 210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the fermentation temperature was 301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A6F3B54D-C134-AD52-636D-A73FEC567D68}"/>
              </a:ext>
            </a:extLst>
          </p:cNvPr>
          <p:cNvGrpSpPr>
            <a:grpSpLocks/>
          </p:cNvGrpSpPr>
          <p:nvPr/>
        </p:nvGrpSpPr>
        <p:grpSpPr bwMode="auto">
          <a:xfrm>
            <a:off x="107504" y="3325741"/>
            <a:ext cx="5040560" cy="3532259"/>
            <a:chOff x="1720" y="7972"/>
            <a:chExt cx="5782" cy="4868"/>
          </a:xfrm>
        </p:grpSpPr>
        <p:pic>
          <p:nvPicPr>
            <p:cNvPr id="16" name="Picture 15">
              <a:extLst>
                <a:ext uri="{FF2B5EF4-FFF2-40B4-BE49-F238E27FC236}">
                  <a16:creationId xmlns:a16="http://schemas.microsoft.com/office/drawing/2014/main" id="{7B3A2CD7-C59E-529C-0E0A-A85A02189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 y="7972"/>
              <a:ext cx="5365" cy="47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91">
              <a:extLst>
                <a:ext uri="{FF2B5EF4-FFF2-40B4-BE49-F238E27FC236}">
                  <a16:creationId xmlns:a16="http://schemas.microsoft.com/office/drawing/2014/main" id="{ED79F24C-E143-A0D5-EC0A-A1B907FC0F10}"/>
                </a:ext>
              </a:extLst>
            </p:cNvPr>
            <p:cNvSpPr txBox="1">
              <a:spLocks noChangeArrowheads="1"/>
            </p:cNvSpPr>
            <p:nvPr/>
          </p:nvSpPr>
          <p:spPr bwMode="auto">
            <a:xfrm>
              <a:off x="4237" y="12453"/>
              <a:ext cx="1383" cy="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Time, [</a:t>
              </a:r>
              <a:r>
                <a:rPr lang="ro-RO" sz="900" i="1">
                  <a:solidFill>
                    <a:srgbClr val="000000"/>
                  </a:solidFill>
                  <a:effectLst/>
                  <a:latin typeface="Times New Roman" panose="02020603050405020304" pitchFamily="18" charset="0"/>
                  <a:ea typeface="Calibri" panose="020F0502020204030204" pitchFamily="34" charset="0"/>
                </a:rPr>
                <a:t>h</a:t>
              </a:r>
              <a:r>
                <a:rPr lang="ro-RO" sz="9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a:p>
              <a:pPr marL="0" marR="0">
                <a:lnSpc>
                  <a:spcPct val="115000"/>
                </a:lnSpc>
                <a:spcBef>
                  <a:spcPts val="0"/>
                </a:spcBef>
                <a:spcAft>
                  <a:spcPts val="1000"/>
                </a:spcAft>
              </a:pPr>
              <a:r>
                <a:rPr lang="ro-RO" sz="1300">
                  <a:solidFill>
                    <a:srgbClr val="000000"/>
                  </a:solidFill>
                  <a:effectLst/>
                  <a:latin typeface="Times New Roman" panose="02020603050405020304" pitchFamily="18" charset="0"/>
                  <a:ea typeface="Calibri" panose="020F0502020204030204" pitchFamily="34" charset="0"/>
                </a:rPr>
                <a:t> </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0" name="Text Box 92">
              <a:extLst>
                <a:ext uri="{FF2B5EF4-FFF2-40B4-BE49-F238E27FC236}">
                  <a16:creationId xmlns:a16="http://schemas.microsoft.com/office/drawing/2014/main" id="{EDD666FF-2AB0-F28D-6954-32C88A977888}"/>
                </a:ext>
              </a:extLst>
            </p:cNvPr>
            <p:cNvSpPr txBox="1">
              <a:spLocks noChangeArrowheads="1"/>
            </p:cNvSpPr>
            <p:nvPr/>
          </p:nvSpPr>
          <p:spPr bwMode="auto">
            <a:xfrm>
              <a:off x="1720" y="8478"/>
              <a:ext cx="791" cy="32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marL="0" marR="0" algn="ctr">
                <a:lnSpc>
                  <a:spcPct val="115000"/>
                </a:lnSpc>
                <a:spcBef>
                  <a:spcPts val="0"/>
                </a:spcBef>
                <a:spcAft>
                  <a:spcPts val="0"/>
                </a:spcAft>
              </a:pPr>
              <a:r>
                <a:rPr lang="fr-FR" sz="900">
                  <a:solidFill>
                    <a:srgbClr val="000000"/>
                  </a:solidFill>
                  <a:effectLst/>
                  <a:latin typeface="Times New Roman" panose="02020603050405020304" pitchFamily="18" charset="0"/>
                  <a:ea typeface="Calibri" panose="020F0502020204030204" pitchFamily="34" charset="0"/>
                </a:rPr>
                <a:t>Glucose concentration, </a:t>
              </a:r>
              <a:r>
                <a:rPr lang="fr-FR" sz="900" i="1">
                  <a:solidFill>
                    <a:srgbClr val="000000"/>
                  </a:solidFill>
                  <a:effectLst/>
                  <a:latin typeface="Times New Roman" panose="02020603050405020304" pitchFamily="18" charset="0"/>
                  <a:ea typeface="Calibri" panose="020F0502020204030204" pitchFamily="34" charset="0"/>
                </a:rPr>
                <a:t>S</a:t>
              </a:r>
              <a:r>
                <a:rPr lang="fr-FR" sz="900">
                  <a:solidFill>
                    <a:srgbClr val="000000"/>
                  </a:solidFill>
                  <a:effectLst/>
                  <a:latin typeface="Times New Roman" panose="02020603050405020304" pitchFamily="18" charset="0"/>
                  <a:ea typeface="Calibri" panose="020F0502020204030204" pitchFamily="34" charset="0"/>
                </a:rPr>
                <a:t> [</a:t>
              </a:r>
              <a:r>
                <a:rPr lang="fr-FR" sz="900" i="1">
                  <a:solidFill>
                    <a:srgbClr val="000000"/>
                  </a:solidFill>
                  <a:effectLst/>
                  <a:latin typeface="Times New Roman" panose="02020603050405020304" pitchFamily="18" charset="0"/>
                  <a:ea typeface="Calibri" panose="020F0502020204030204" pitchFamily="34" charset="0"/>
                </a:rPr>
                <a:t>g</a:t>
              </a:r>
              <a:r>
                <a:rPr lang="ro-RO" sz="900" i="1">
                  <a:solidFill>
                    <a:srgbClr val="000000"/>
                  </a:solidFill>
                  <a:effectLst/>
                  <a:latin typeface="Times New Roman" panose="02020603050405020304" pitchFamily="18" charset="0"/>
                  <a:ea typeface="Calibri" panose="020F0502020204030204" pitchFamily="34" charset="0"/>
                </a:rPr>
                <a:t>·</a:t>
              </a:r>
              <a:r>
                <a:rPr lang="fr-FR" sz="900" i="1">
                  <a:solidFill>
                    <a:srgbClr val="000000"/>
                  </a:solidFill>
                  <a:effectLst/>
                  <a:latin typeface="Times New Roman" panose="02020603050405020304" pitchFamily="18" charset="0"/>
                  <a:ea typeface="Calibri" panose="020F0502020204030204" pitchFamily="34" charset="0"/>
                </a:rPr>
                <a:t>L</a:t>
              </a:r>
              <a:r>
                <a:rPr lang="fr-FR" sz="900" i="1" baseline="30000">
                  <a:solidFill>
                    <a:srgbClr val="000000"/>
                  </a:solidFill>
                  <a:effectLst/>
                  <a:latin typeface="Times New Roman" panose="02020603050405020304" pitchFamily="18" charset="0"/>
                  <a:ea typeface="Calibri" panose="020F0502020204030204" pitchFamily="34" charset="0"/>
                </a:rPr>
                <a:t>-1</a:t>
              </a:r>
              <a:r>
                <a:rPr lang="fr-FR" sz="900">
                  <a:solidFill>
                    <a:srgbClr val="000000"/>
                  </a:solidFill>
                  <a:effectLst/>
                  <a:latin typeface="Times New Roman" panose="02020603050405020304" pitchFamily="18" charset="0"/>
                  <a:ea typeface="Calibri" panose="020F0502020204030204" pitchFamily="34" charset="0"/>
                </a:rPr>
                <a:t>]; </a:t>
              </a:r>
              <a:endParaRPr lang="en-US" sz="130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0"/>
                </a:spcAft>
              </a:pPr>
              <a:r>
                <a:rPr lang="fr-FR" sz="900">
                  <a:solidFill>
                    <a:srgbClr val="000000"/>
                  </a:solidFill>
                  <a:effectLst/>
                  <a:latin typeface="Times New Roman" panose="02020603050405020304" pitchFamily="18" charset="0"/>
                  <a:ea typeface="Calibri" panose="020F0502020204030204" pitchFamily="34" charset="0"/>
                </a:rPr>
                <a:t>Alcohol concentration, </a:t>
              </a:r>
              <a:r>
                <a:rPr lang="fr-FR" sz="900" i="1">
                  <a:solidFill>
                    <a:srgbClr val="000000"/>
                  </a:solidFill>
                  <a:effectLst/>
                  <a:latin typeface="Times New Roman" panose="02020603050405020304" pitchFamily="18" charset="0"/>
                  <a:ea typeface="Calibri" panose="020F0502020204030204" pitchFamily="34" charset="0"/>
                </a:rPr>
                <a:t>P</a:t>
              </a:r>
              <a:r>
                <a:rPr lang="fr-FR" sz="900">
                  <a:solidFill>
                    <a:srgbClr val="000000"/>
                  </a:solidFill>
                  <a:effectLst/>
                  <a:latin typeface="Times New Roman" panose="02020603050405020304" pitchFamily="18" charset="0"/>
                  <a:ea typeface="Calibri" panose="020F0502020204030204" pitchFamily="34" charset="0"/>
                </a:rPr>
                <a:t> [</a:t>
              </a:r>
              <a:r>
                <a:rPr lang="fr-FR" sz="900" i="1">
                  <a:solidFill>
                    <a:srgbClr val="000000"/>
                  </a:solidFill>
                  <a:effectLst/>
                  <a:latin typeface="Times New Roman" panose="02020603050405020304" pitchFamily="18" charset="0"/>
                  <a:ea typeface="Calibri" panose="020F0502020204030204" pitchFamily="34" charset="0"/>
                </a:rPr>
                <a:t>g</a:t>
              </a:r>
              <a:r>
                <a:rPr lang="ro-RO" sz="900" i="1">
                  <a:solidFill>
                    <a:srgbClr val="000000"/>
                  </a:solidFill>
                  <a:effectLst/>
                  <a:latin typeface="Times New Roman" panose="02020603050405020304" pitchFamily="18" charset="0"/>
                  <a:ea typeface="Calibri" panose="020F0502020204030204" pitchFamily="34" charset="0"/>
                </a:rPr>
                <a:t>·</a:t>
              </a:r>
              <a:r>
                <a:rPr lang="fr-FR" sz="900" i="1">
                  <a:solidFill>
                    <a:srgbClr val="000000"/>
                  </a:solidFill>
                  <a:effectLst/>
                  <a:latin typeface="Times New Roman" panose="02020603050405020304" pitchFamily="18" charset="0"/>
                  <a:ea typeface="Calibri" panose="020F0502020204030204" pitchFamily="34" charset="0"/>
                </a:rPr>
                <a:t>L</a:t>
              </a:r>
              <a:r>
                <a:rPr lang="fr-FR" sz="900" i="1" baseline="30000">
                  <a:solidFill>
                    <a:srgbClr val="000000"/>
                  </a:solidFill>
                  <a:effectLst/>
                  <a:latin typeface="Times New Roman" panose="02020603050405020304" pitchFamily="18" charset="0"/>
                  <a:ea typeface="Calibri" panose="020F0502020204030204" pitchFamily="34" charset="0"/>
                </a:rPr>
                <a:t>-1</a:t>
              </a:r>
              <a:r>
                <a:rPr lang="fr-FR" sz="900">
                  <a:solidFill>
                    <a:srgbClr val="000000"/>
                  </a:solidFill>
                  <a:effectLst/>
                  <a:latin typeface="Times New Roman" panose="02020603050405020304" pitchFamily="18" charset="0"/>
                  <a:ea typeface="Calibri" panose="020F0502020204030204" pitchFamily="34" charset="0"/>
                </a:rPr>
                <a:t>] ;</a:t>
              </a:r>
              <a:endParaRPr lang="en-US" sz="130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1000"/>
                </a:spcAft>
              </a:pPr>
              <a:r>
                <a:rPr lang="fr-FR" sz="1300">
                  <a:solidFill>
                    <a:srgbClr val="000000"/>
                  </a:solidFill>
                  <a:effectLst/>
                  <a:latin typeface="Times New Roman" panose="02020603050405020304" pitchFamily="18" charset="0"/>
                  <a:ea typeface="Calibri" panose="020F0502020204030204" pitchFamily="34" charset="0"/>
                </a:rPr>
                <a:t> </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1" name="Text Box 93">
              <a:extLst>
                <a:ext uri="{FF2B5EF4-FFF2-40B4-BE49-F238E27FC236}">
                  <a16:creationId xmlns:a16="http://schemas.microsoft.com/office/drawing/2014/main" id="{9C23F5E5-F318-187C-0AA3-201A03CF8B64}"/>
                </a:ext>
              </a:extLst>
            </p:cNvPr>
            <p:cNvSpPr txBox="1">
              <a:spLocks noChangeArrowheads="1"/>
            </p:cNvSpPr>
            <p:nvPr/>
          </p:nvSpPr>
          <p:spPr bwMode="auto">
            <a:xfrm>
              <a:off x="4237" y="9490"/>
              <a:ext cx="5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000" b="1" i="1">
                  <a:solidFill>
                    <a:srgbClr val="000000"/>
                  </a:solidFill>
                  <a:effectLst/>
                  <a:latin typeface="Times New Roman" panose="02020603050405020304" pitchFamily="18" charset="0"/>
                  <a:ea typeface="Calibri" panose="020F0502020204030204" pitchFamily="34" charset="0"/>
                </a:rPr>
                <a:t>S</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2" name="Text Box 94">
              <a:extLst>
                <a:ext uri="{FF2B5EF4-FFF2-40B4-BE49-F238E27FC236}">
                  <a16:creationId xmlns:a16="http://schemas.microsoft.com/office/drawing/2014/main" id="{F0FB420B-0DF0-2C13-4645-ECA46F1ACE09}"/>
                </a:ext>
              </a:extLst>
            </p:cNvPr>
            <p:cNvSpPr txBox="1">
              <a:spLocks noChangeArrowheads="1"/>
            </p:cNvSpPr>
            <p:nvPr/>
          </p:nvSpPr>
          <p:spPr bwMode="auto">
            <a:xfrm>
              <a:off x="5100" y="9960"/>
              <a:ext cx="5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000" b="1" i="1">
                  <a:solidFill>
                    <a:srgbClr val="000000"/>
                  </a:solidFill>
                  <a:effectLst/>
                  <a:latin typeface="Times New Roman" panose="02020603050405020304" pitchFamily="18" charset="0"/>
                  <a:ea typeface="Calibri" panose="020F0502020204030204" pitchFamily="34" charset="0"/>
                </a:rPr>
                <a:t>P</a:t>
              </a:r>
              <a:endParaRPr lang="en-US" sz="1300">
                <a:solidFill>
                  <a:srgbClr val="000000"/>
                </a:solidFill>
                <a:effectLst/>
                <a:latin typeface="Times New Roman" panose="02020603050405020304" pitchFamily="18" charset="0"/>
                <a:ea typeface="Calibri" panose="020F0502020204030204" pitchFamily="34" charset="0"/>
              </a:endParaRPr>
            </a:p>
          </p:txBody>
        </p:sp>
        <p:cxnSp>
          <p:nvCxnSpPr>
            <p:cNvPr id="23" name="AutoShape 95">
              <a:extLst>
                <a:ext uri="{FF2B5EF4-FFF2-40B4-BE49-F238E27FC236}">
                  <a16:creationId xmlns:a16="http://schemas.microsoft.com/office/drawing/2014/main" id="{124D36B5-F537-0D01-8A8A-32D09C004460}"/>
                </a:ext>
              </a:extLst>
            </p:cNvPr>
            <p:cNvCxnSpPr>
              <a:cxnSpLocks noChangeShapeType="1"/>
            </p:cNvCxnSpPr>
            <p:nvPr/>
          </p:nvCxnSpPr>
          <p:spPr bwMode="auto">
            <a:xfrm flipH="1">
              <a:off x="3770" y="9820"/>
              <a:ext cx="680" cy="52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4" name="AutoShape 96">
              <a:extLst>
                <a:ext uri="{FF2B5EF4-FFF2-40B4-BE49-F238E27FC236}">
                  <a16:creationId xmlns:a16="http://schemas.microsoft.com/office/drawing/2014/main" id="{0BCAF381-3B5D-2D8F-E29C-F4458C767C28}"/>
                </a:ext>
              </a:extLst>
            </p:cNvPr>
            <p:cNvCxnSpPr>
              <a:cxnSpLocks noChangeShapeType="1"/>
            </p:cNvCxnSpPr>
            <p:nvPr/>
          </p:nvCxnSpPr>
          <p:spPr bwMode="auto">
            <a:xfrm>
              <a:off x="5430" y="10240"/>
              <a:ext cx="380" cy="69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5" name="TextBox 24">
            <a:extLst>
              <a:ext uri="{FF2B5EF4-FFF2-40B4-BE49-F238E27FC236}">
                <a16:creationId xmlns:a16="http://schemas.microsoft.com/office/drawing/2014/main" id="{02F22F54-A288-525A-1BE3-0637E092D963}"/>
              </a:ext>
            </a:extLst>
          </p:cNvPr>
          <p:cNvSpPr txBox="1"/>
          <p:nvPr/>
        </p:nvSpPr>
        <p:spPr>
          <a:xfrm>
            <a:off x="5339967" y="4339053"/>
            <a:ext cx="3504626" cy="1068819"/>
          </a:xfrm>
          <a:prstGeom prst="rect">
            <a:avLst/>
          </a:prstGeom>
          <a:noFill/>
        </p:spPr>
        <p:txBody>
          <a:bodyPr wrap="square">
            <a:spAutoFit/>
          </a:bodyPr>
          <a:lstStyle/>
          <a:p>
            <a:pPr marL="0" marR="0" algn="ctr">
              <a:lnSpc>
                <a:spcPct val="115000"/>
              </a:lnSpc>
              <a:spcBef>
                <a:spcPts val="0"/>
              </a:spcBef>
              <a:spcAft>
                <a:spcPts val="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Evolution of glucose and alcohol concentrations; a comparison between experimental values (</a:t>
            </a: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glucose and </a:t>
            </a: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alcohol) and simulation</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441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61690"/>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5EAE3B22-6CC7-24AF-C0C7-48D103FA888F}"/>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CAB7C74-DD79-CE66-73A0-0A15C9963F49}"/>
              </a:ext>
            </a:extLst>
          </p:cNvPr>
          <p:cNvSpPr txBox="1"/>
          <p:nvPr/>
        </p:nvSpPr>
        <p:spPr>
          <a:xfrm>
            <a:off x="15924" y="1892464"/>
            <a:ext cx="6966520" cy="358816"/>
          </a:xfrm>
          <a:prstGeom prst="rect">
            <a:avLst/>
          </a:prstGeom>
          <a:noFill/>
        </p:spPr>
        <p:txBody>
          <a:bodyPr wrap="square">
            <a:spAutoFit/>
          </a:bodyPr>
          <a:lstStyle/>
          <a:p>
            <a:pPr marL="0" marR="0" algn="just">
              <a:lnSpc>
                <a:spcPct val="115000"/>
              </a:lnSpc>
              <a:spcBef>
                <a:spcPts val="0"/>
              </a:spcBef>
              <a:spcAft>
                <a:spcPts val="0"/>
              </a:spcAft>
            </a:pP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Results and discussion regarding the mathematical model simulation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2F22F54-A288-525A-1BE3-0637E092D963}"/>
              </a:ext>
            </a:extLst>
          </p:cNvPr>
          <p:cNvSpPr txBox="1"/>
          <p:nvPr/>
        </p:nvSpPr>
        <p:spPr>
          <a:xfrm>
            <a:off x="5230131" y="3933056"/>
            <a:ext cx="3504626" cy="821059"/>
          </a:xfrm>
          <a:prstGeom prst="rect">
            <a:avLst/>
          </a:prstGeom>
          <a:noFill/>
        </p:spPr>
        <p:txBody>
          <a:bodyPr wrap="square">
            <a:spAutoFit/>
          </a:bodyPr>
          <a:lstStyle/>
          <a:p>
            <a:pPr marL="0" marR="0" algn="ctr">
              <a:lnSpc>
                <a:spcPct val="115000"/>
              </a:lnSpc>
              <a:spcBef>
                <a:spcPts val="0"/>
              </a:spcBef>
              <a:spcAft>
                <a:spcPts val="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Comparison between the biomass simulation results (continuous line) and experimental data (o)</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E6F1E2B2-40AF-A1AA-5BD5-7D53AF76C24A}"/>
              </a:ext>
            </a:extLst>
          </p:cNvPr>
          <p:cNvGrpSpPr>
            <a:grpSpLocks/>
          </p:cNvGrpSpPr>
          <p:nvPr/>
        </p:nvGrpSpPr>
        <p:grpSpPr bwMode="auto">
          <a:xfrm>
            <a:off x="281354" y="2584922"/>
            <a:ext cx="4592877" cy="4082352"/>
            <a:chOff x="2040" y="7608"/>
            <a:chExt cx="5507" cy="4596"/>
          </a:xfrm>
        </p:grpSpPr>
        <p:pic>
          <p:nvPicPr>
            <p:cNvPr id="19" name="Picture 18">
              <a:extLst>
                <a:ext uri="{FF2B5EF4-FFF2-40B4-BE49-F238E27FC236}">
                  <a16:creationId xmlns:a16="http://schemas.microsoft.com/office/drawing/2014/main" id="{B1E1F466-5433-9B45-F107-A940FD3F9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 y="7608"/>
              <a:ext cx="5454" cy="43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9">
              <a:extLst>
                <a:ext uri="{FF2B5EF4-FFF2-40B4-BE49-F238E27FC236}">
                  <a16:creationId xmlns:a16="http://schemas.microsoft.com/office/drawing/2014/main" id="{06736F95-6DA9-2AB8-99B1-3AF1CCEC5BB6}"/>
                </a:ext>
              </a:extLst>
            </p:cNvPr>
            <p:cNvSpPr txBox="1">
              <a:spLocks noChangeArrowheads="1"/>
            </p:cNvSpPr>
            <p:nvPr/>
          </p:nvSpPr>
          <p:spPr bwMode="auto">
            <a:xfrm>
              <a:off x="2040" y="8268"/>
              <a:ext cx="590" cy="3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marL="0" marR="0" algn="ctr">
                <a:lnSpc>
                  <a:spcPct val="115000"/>
                </a:lnSpc>
                <a:spcBef>
                  <a:spcPts val="0"/>
                </a:spcBef>
                <a:spcAft>
                  <a:spcPts val="1000"/>
                </a:spcAft>
              </a:pPr>
              <a:r>
                <a:rPr lang="pt-BR" sz="900">
                  <a:solidFill>
                    <a:srgbClr val="000000"/>
                  </a:solidFill>
                  <a:effectLst/>
                  <a:latin typeface="Times New Roman" panose="02020603050405020304" pitchFamily="18" charset="0"/>
                  <a:ea typeface="Calibri" panose="020F0502020204030204" pitchFamily="34" charset="0"/>
                </a:rPr>
                <a:t>Biomass concentration, </a:t>
              </a:r>
              <a:r>
                <a:rPr lang="pt-BR" sz="900" i="1">
                  <a:solidFill>
                    <a:srgbClr val="000000"/>
                  </a:solidFill>
                  <a:effectLst/>
                  <a:latin typeface="Times New Roman" panose="02020603050405020304" pitchFamily="18" charset="0"/>
                  <a:ea typeface="Calibri" panose="020F0502020204030204" pitchFamily="34" charset="0"/>
                </a:rPr>
                <a:t>X</a:t>
              </a:r>
              <a:r>
                <a:rPr lang="pt-BR" sz="900">
                  <a:solidFill>
                    <a:srgbClr val="000000"/>
                  </a:solidFill>
                  <a:effectLst/>
                  <a:latin typeface="Times New Roman" panose="02020603050405020304" pitchFamily="18" charset="0"/>
                  <a:ea typeface="Calibri" panose="020F0502020204030204" pitchFamily="34" charset="0"/>
                </a:rPr>
                <a:t> [</a:t>
              </a:r>
              <a:r>
                <a:rPr lang="pt-BR" sz="900" i="1">
                  <a:solidFill>
                    <a:srgbClr val="000000"/>
                  </a:solidFill>
                  <a:effectLst/>
                  <a:latin typeface="Times New Roman" panose="02020603050405020304" pitchFamily="18" charset="0"/>
                  <a:ea typeface="Calibri" panose="020F0502020204030204" pitchFamily="34" charset="0"/>
                </a:rPr>
                <a:t>g</a:t>
              </a:r>
              <a:r>
                <a:rPr lang="ro-RO" sz="900" i="1">
                  <a:solidFill>
                    <a:srgbClr val="000000"/>
                  </a:solidFill>
                  <a:effectLst/>
                  <a:latin typeface="Times New Roman" panose="02020603050405020304" pitchFamily="18" charset="0"/>
                  <a:ea typeface="Calibri" panose="020F0502020204030204" pitchFamily="34" charset="0"/>
                </a:rPr>
                <a:t>·</a:t>
              </a:r>
              <a:r>
                <a:rPr lang="pt-BR" sz="900" i="1">
                  <a:solidFill>
                    <a:srgbClr val="000000"/>
                  </a:solidFill>
                  <a:effectLst/>
                  <a:latin typeface="Times New Roman" panose="02020603050405020304" pitchFamily="18" charset="0"/>
                  <a:ea typeface="Calibri" panose="020F0502020204030204" pitchFamily="34" charset="0"/>
                </a:rPr>
                <a:t>L</a:t>
              </a:r>
              <a:r>
                <a:rPr lang="pt-BR" sz="900" i="1" baseline="30000">
                  <a:solidFill>
                    <a:srgbClr val="000000"/>
                  </a:solidFill>
                  <a:effectLst/>
                  <a:latin typeface="Times New Roman" panose="02020603050405020304" pitchFamily="18" charset="0"/>
                  <a:ea typeface="Calibri" panose="020F0502020204030204" pitchFamily="34" charset="0"/>
                </a:rPr>
                <a:t>-1</a:t>
              </a:r>
              <a:r>
                <a:rPr lang="pt-BR" sz="9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1000"/>
                </a:spcAft>
              </a:pPr>
              <a:r>
                <a:rPr lang="pt-BR" sz="1300">
                  <a:solidFill>
                    <a:srgbClr val="000000"/>
                  </a:solidFill>
                  <a:effectLst/>
                  <a:latin typeface="Times New Roman" panose="02020603050405020304" pitchFamily="18" charset="0"/>
                  <a:ea typeface="Calibri" panose="020F0502020204030204" pitchFamily="34" charset="0"/>
                </a:rPr>
                <a:t> </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7" name="Text Box 100">
              <a:extLst>
                <a:ext uri="{FF2B5EF4-FFF2-40B4-BE49-F238E27FC236}">
                  <a16:creationId xmlns:a16="http://schemas.microsoft.com/office/drawing/2014/main" id="{B35404C8-E3D9-008F-5EB8-4E0BD9BC77A0}"/>
                </a:ext>
              </a:extLst>
            </p:cNvPr>
            <p:cNvSpPr txBox="1">
              <a:spLocks noChangeArrowheads="1"/>
            </p:cNvSpPr>
            <p:nvPr/>
          </p:nvSpPr>
          <p:spPr bwMode="auto">
            <a:xfrm>
              <a:off x="4281" y="11830"/>
              <a:ext cx="1380"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Time, [</a:t>
              </a:r>
              <a:r>
                <a:rPr lang="ro-RO" sz="900" i="1">
                  <a:solidFill>
                    <a:srgbClr val="000000"/>
                  </a:solidFill>
                  <a:effectLst/>
                  <a:latin typeface="Times New Roman" panose="02020603050405020304" pitchFamily="18" charset="0"/>
                  <a:ea typeface="Calibri" panose="020F0502020204030204" pitchFamily="34" charset="0"/>
                </a:rPr>
                <a:t>h</a:t>
              </a:r>
              <a:r>
                <a:rPr lang="ro-RO" sz="9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28665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8" name="TextBox 7">
            <a:extLst>
              <a:ext uri="{FF2B5EF4-FFF2-40B4-BE49-F238E27FC236}">
                <a16:creationId xmlns:a16="http://schemas.microsoft.com/office/drawing/2014/main" id="{843DEFB6-DD86-647D-81C7-069BE3E159B0}"/>
              </a:ext>
            </a:extLst>
          </p:cNvPr>
          <p:cNvSpPr txBox="1"/>
          <p:nvPr/>
        </p:nvSpPr>
        <p:spPr>
          <a:xfrm>
            <a:off x="685331" y="1461690"/>
            <a:ext cx="7773338" cy="425501"/>
          </a:xfrm>
          <a:prstGeom prst="rect">
            <a:avLst/>
          </a:prstGeom>
          <a:noFill/>
        </p:spPr>
        <p:txBody>
          <a:bodyPr wrap="square">
            <a:spAutoFit/>
          </a:bodyPr>
          <a:lstStyle/>
          <a:p>
            <a:pPr marL="0" marR="0">
              <a:lnSpc>
                <a:spcPct val="115000"/>
              </a:lnSpc>
              <a:spcBef>
                <a:spcPts val="0"/>
              </a:spcBef>
              <a:spcAft>
                <a:spcPts val="1000"/>
              </a:spcAft>
            </a:pPr>
            <a:r>
              <a:rPr lang="ro-RO"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case - modelling of a white wine alcoholic fermentation process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5EAE3B22-6CC7-24AF-C0C7-48D103FA888F}"/>
              </a:ext>
            </a:extLst>
          </p:cNvPr>
          <p:cNvSpPr>
            <a:spLocks noGrp="1"/>
          </p:cNvSpPr>
          <p:nvPr>
            <p:ph type="title"/>
          </p:nvPr>
        </p:nvSpPr>
        <p:spPr>
          <a:xfrm>
            <a:off x="685331" y="904516"/>
            <a:ext cx="7773338" cy="666285"/>
          </a:xfrm>
        </p:spPr>
        <p:txBody>
          <a:bodyPr>
            <a:normAutofit/>
          </a:bodyPr>
          <a:lstStyle/>
          <a:p>
            <a:pPr marL="0" marR="0">
              <a:lnSpc>
                <a:spcPct val="115000"/>
              </a:lnSpc>
              <a:spcBef>
                <a:spcPts val="0"/>
              </a:spcBef>
              <a:spcAft>
                <a:spcPts val="1200"/>
              </a:spcAft>
            </a:pPr>
            <a:r>
              <a:rPr lang="ro-RO"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biotechnological processes modelling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CAB7C74-DD79-CE66-73A0-0A15C9963F49}"/>
              </a:ext>
            </a:extLst>
          </p:cNvPr>
          <p:cNvSpPr txBox="1"/>
          <p:nvPr/>
        </p:nvSpPr>
        <p:spPr>
          <a:xfrm>
            <a:off x="15924" y="1892464"/>
            <a:ext cx="6966520" cy="358816"/>
          </a:xfrm>
          <a:prstGeom prst="rect">
            <a:avLst/>
          </a:prstGeom>
          <a:noFill/>
        </p:spPr>
        <p:txBody>
          <a:bodyPr wrap="square">
            <a:spAutoFit/>
          </a:bodyPr>
          <a:lstStyle/>
          <a:p>
            <a:pPr marL="0" marR="0" algn="just">
              <a:lnSpc>
                <a:spcPct val="115000"/>
              </a:lnSpc>
              <a:spcBef>
                <a:spcPts val="0"/>
              </a:spcBef>
              <a:spcAft>
                <a:spcPts val="0"/>
              </a:spcAft>
            </a:pP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Results and discussion regarding the mathematical model simulation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2F22F54-A288-525A-1BE3-0637E092D963}"/>
              </a:ext>
            </a:extLst>
          </p:cNvPr>
          <p:cNvSpPr txBox="1"/>
          <p:nvPr/>
        </p:nvSpPr>
        <p:spPr>
          <a:xfrm>
            <a:off x="5420807" y="2694389"/>
            <a:ext cx="3504626" cy="819904"/>
          </a:xfrm>
          <a:prstGeom prst="rect">
            <a:avLst/>
          </a:prstGeom>
          <a:noFill/>
        </p:spPr>
        <p:txBody>
          <a:bodyPr wrap="square">
            <a:spAutoFit/>
          </a:bodyPr>
          <a:lstStyle/>
          <a:p>
            <a:pPr marL="0" marR="0" algn="ctr">
              <a:lnSpc>
                <a:spcPct val="115000"/>
              </a:lnSpc>
              <a:spcBef>
                <a:spcPts val="0"/>
              </a:spcBef>
              <a:spcAft>
                <a:spcPts val="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a:t>
            </a: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9</a:t>
            </a: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Comparison between the carbon-dioxide concentration simulation results (continuous line) and experimental data (o)</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19ECD86F-7688-1452-63AA-548CF5639F7A}"/>
              </a:ext>
            </a:extLst>
          </p:cNvPr>
          <p:cNvGrpSpPr>
            <a:grpSpLocks/>
          </p:cNvGrpSpPr>
          <p:nvPr/>
        </p:nvGrpSpPr>
        <p:grpSpPr bwMode="auto">
          <a:xfrm>
            <a:off x="110312" y="2400616"/>
            <a:ext cx="5233509" cy="4340752"/>
            <a:chOff x="1928" y="2850"/>
            <a:chExt cx="5700" cy="4285"/>
          </a:xfrm>
        </p:grpSpPr>
        <p:pic>
          <p:nvPicPr>
            <p:cNvPr id="12" name="Picture 11">
              <a:extLst>
                <a:ext uri="{FF2B5EF4-FFF2-40B4-BE49-F238E27FC236}">
                  <a16:creationId xmlns:a16="http://schemas.microsoft.com/office/drawing/2014/main" id="{BB317F75-ED7B-2E84-1B8C-9CE98567B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 y="2850"/>
              <a:ext cx="5617" cy="41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03">
              <a:extLst>
                <a:ext uri="{FF2B5EF4-FFF2-40B4-BE49-F238E27FC236}">
                  <a16:creationId xmlns:a16="http://schemas.microsoft.com/office/drawing/2014/main" id="{FC1FE692-CDA6-74B2-9DC3-D511AC829BFD}"/>
                </a:ext>
              </a:extLst>
            </p:cNvPr>
            <p:cNvSpPr txBox="1">
              <a:spLocks noChangeArrowheads="1"/>
            </p:cNvSpPr>
            <p:nvPr/>
          </p:nvSpPr>
          <p:spPr bwMode="auto">
            <a:xfrm>
              <a:off x="1928" y="3140"/>
              <a:ext cx="543" cy="33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marL="0" marR="0" algn="ctr">
                <a:lnSpc>
                  <a:spcPct val="115000"/>
                </a:lnSpc>
                <a:spcBef>
                  <a:spcPts val="0"/>
                </a:spcBef>
                <a:spcAft>
                  <a:spcPts val="1000"/>
                </a:spcAft>
              </a:pPr>
              <a:r>
                <a:rPr lang="fr-FR" sz="900">
                  <a:solidFill>
                    <a:srgbClr val="000000"/>
                  </a:solidFill>
                  <a:effectLst/>
                  <a:latin typeface="Times New Roman" panose="02020603050405020304" pitchFamily="18" charset="0"/>
                  <a:ea typeface="Calibri" panose="020F0502020204030204" pitchFamily="34" charset="0"/>
                </a:rPr>
                <a:t>Carbon-dioxid concentration, </a:t>
              </a:r>
              <a:r>
                <a:rPr lang="pt-BR" sz="900">
                  <a:solidFill>
                    <a:srgbClr val="000000"/>
                  </a:solidFill>
                  <a:effectLst/>
                  <a:latin typeface="Times New Roman" panose="02020603050405020304" pitchFamily="18" charset="0"/>
                  <a:ea typeface="Calibri" panose="020F0502020204030204" pitchFamily="34" charset="0"/>
                </a:rPr>
                <a:t>[</a:t>
              </a:r>
              <a:r>
                <a:rPr lang="pt-BR" sz="900" i="1">
                  <a:solidFill>
                    <a:srgbClr val="000000"/>
                  </a:solidFill>
                  <a:effectLst/>
                  <a:latin typeface="Times New Roman" panose="02020603050405020304" pitchFamily="18" charset="0"/>
                  <a:ea typeface="Calibri" panose="020F0502020204030204" pitchFamily="34" charset="0"/>
                </a:rPr>
                <a:t>g</a:t>
              </a:r>
              <a:r>
                <a:rPr lang="ro-RO" sz="900" i="1">
                  <a:solidFill>
                    <a:srgbClr val="000000"/>
                  </a:solidFill>
                  <a:effectLst/>
                  <a:latin typeface="Times New Roman" panose="02020603050405020304" pitchFamily="18" charset="0"/>
                  <a:ea typeface="Calibri" panose="020F0502020204030204" pitchFamily="34" charset="0"/>
                </a:rPr>
                <a:t>·</a:t>
              </a:r>
              <a:r>
                <a:rPr lang="pt-BR" sz="900" i="1">
                  <a:solidFill>
                    <a:srgbClr val="000000"/>
                  </a:solidFill>
                  <a:effectLst/>
                  <a:latin typeface="Times New Roman" panose="02020603050405020304" pitchFamily="18" charset="0"/>
                  <a:ea typeface="Calibri" panose="020F0502020204030204" pitchFamily="34" charset="0"/>
                </a:rPr>
                <a:t>L</a:t>
              </a:r>
              <a:r>
                <a:rPr lang="pt-BR" sz="900" i="1" baseline="30000">
                  <a:solidFill>
                    <a:srgbClr val="000000"/>
                  </a:solidFill>
                  <a:effectLst/>
                  <a:latin typeface="Times New Roman" panose="02020603050405020304" pitchFamily="18" charset="0"/>
                  <a:ea typeface="Calibri" panose="020F0502020204030204" pitchFamily="34" charset="0"/>
                </a:rPr>
                <a:t>-1</a:t>
              </a:r>
              <a:r>
                <a:rPr lang="pt-BR" sz="9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5" name="Text Box 104">
              <a:extLst>
                <a:ext uri="{FF2B5EF4-FFF2-40B4-BE49-F238E27FC236}">
                  <a16:creationId xmlns:a16="http://schemas.microsoft.com/office/drawing/2014/main" id="{311FB05F-FD87-48A5-3F24-72F797D219CB}"/>
                </a:ext>
              </a:extLst>
            </p:cNvPr>
            <p:cNvSpPr txBox="1">
              <a:spLocks noChangeArrowheads="1"/>
            </p:cNvSpPr>
            <p:nvPr/>
          </p:nvSpPr>
          <p:spPr bwMode="auto">
            <a:xfrm>
              <a:off x="4131" y="6716"/>
              <a:ext cx="1659"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ro-RO" sz="900">
                  <a:solidFill>
                    <a:srgbClr val="000000"/>
                  </a:solidFill>
                  <a:effectLst/>
                  <a:latin typeface="Times New Roman" panose="02020603050405020304" pitchFamily="18" charset="0"/>
                  <a:ea typeface="Calibri" panose="020F0502020204030204" pitchFamily="34" charset="0"/>
                </a:rPr>
                <a:t>Time,[</a:t>
              </a:r>
              <a:r>
                <a:rPr lang="ro-RO" sz="900" i="1">
                  <a:solidFill>
                    <a:srgbClr val="000000"/>
                  </a:solidFill>
                  <a:effectLst/>
                  <a:latin typeface="Times New Roman" panose="02020603050405020304" pitchFamily="18" charset="0"/>
                  <a:ea typeface="Calibri" panose="020F0502020204030204" pitchFamily="34" charset="0"/>
                </a:rPr>
                <a:t>h</a:t>
              </a:r>
              <a:r>
                <a:rPr lang="ro-RO" sz="900">
                  <a:solidFill>
                    <a:srgbClr val="000000"/>
                  </a:solidFill>
                  <a:effectLst/>
                  <a:latin typeface="Times New Roman" panose="02020603050405020304" pitchFamily="18" charset="0"/>
                  <a:ea typeface="Calibri" panose="020F0502020204030204" pitchFamily="34" charset="0"/>
                </a:rPr>
                <a:t>]</a:t>
              </a:r>
              <a:endParaRPr lang="en-US" sz="1300">
                <a:solidFill>
                  <a:srgbClr val="000000"/>
                </a:solidFill>
                <a:effectLst/>
                <a:latin typeface="Times New Roman" panose="02020603050405020304" pitchFamily="18" charset="0"/>
                <a:ea typeface="Calibri" panose="020F0502020204030204" pitchFamily="34" charset="0"/>
              </a:endParaRPr>
            </a:p>
          </p:txBody>
        </p:sp>
      </p:grpSp>
      <p:sp>
        <p:nvSpPr>
          <p:cNvPr id="16" name="TextBox 15">
            <a:extLst>
              <a:ext uri="{FF2B5EF4-FFF2-40B4-BE49-F238E27FC236}">
                <a16:creationId xmlns:a16="http://schemas.microsoft.com/office/drawing/2014/main" id="{B258DAD2-711E-C56C-500B-07A763BA7ED5}"/>
              </a:ext>
            </a:extLst>
          </p:cNvPr>
          <p:cNvSpPr txBox="1"/>
          <p:nvPr/>
        </p:nvSpPr>
        <p:spPr>
          <a:xfrm>
            <a:off x="5343821" y="3717032"/>
            <a:ext cx="3689867" cy="2057743"/>
          </a:xfrm>
          <a:prstGeom prst="rect">
            <a:avLst/>
          </a:prstGeom>
          <a:noFill/>
        </p:spPr>
        <p:txBody>
          <a:bodyPr wrap="square">
            <a:spAutoFit/>
          </a:bodyPr>
          <a:lstStyle/>
          <a:p>
            <a:pPr marL="0" marR="0" indent="449580" algn="just">
              <a:lnSpc>
                <a:spcPct val="115000"/>
              </a:lnSpc>
              <a:spcBef>
                <a:spcPts val="0"/>
              </a:spcBef>
              <a:spcAft>
                <a:spcPts val="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equation of the latent phase is valid for a time interval [0, 100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the model has been tested for a grape juice variety with an initial concentration of the substrate varying between 180 and 210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fermentation temperature between 299 and 303 </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without aeration.</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29EC27D-0B09-3AEC-C510-A7306D8CA7C6}"/>
              </a:ext>
            </a:extLst>
          </p:cNvPr>
          <p:cNvSpPr txBox="1"/>
          <p:nvPr/>
        </p:nvSpPr>
        <p:spPr>
          <a:xfrm>
            <a:off x="5420028" y="5913900"/>
            <a:ext cx="3169755" cy="358816"/>
          </a:xfrm>
          <a:prstGeom prst="rect">
            <a:avLst/>
          </a:prstGeom>
          <a:noFill/>
        </p:spPr>
        <p:txBody>
          <a:bodyPr wrap="square">
            <a:spAutoFit/>
          </a:bodyPr>
          <a:lstStyle/>
          <a:p>
            <a:pPr marL="0" marR="0">
              <a:lnSpc>
                <a:spcPct val="115000"/>
              </a:lnSpc>
              <a:spcBef>
                <a:spcPts val="0"/>
              </a:spcBef>
              <a:spcAft>
                <a:spcPts val="100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Exemplification in MATLAB</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280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42" y="2222329"/>
            <a:ext cx="5394373" cy="459482"/>
          </a:xfrm>
        </p:spPr>
        <p:txBody>
          <a:bodyPr>
            <a:normAutofit/>
          </a:bodyPr>
          <a:lstStyle/>
          <a:p>
            <a:pPr algn="l"/>
            <a:r>
              <a:rPr lang="en-GB" sz="2000" b="1" cap="none" dirty="0">
                <a:latin typeface="Calibri" panose="020F0502020204030204" pitchFamily="34" charset="0"/>
                <a:cs typeface="Calibri" panose="020F0502020204030204" pitchFamily="34" charset="0"/>
              </a:rPr>
              <a:t>Objectives</a:t>
            </a:r>
            <a:endParaRPr lang="en-US" sz="2000" cap="none"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05069" y="2964581"/>
            <a:ext cx="8925544" cy="1115160"/>
          </a:xfrm>
        </p:spPr>
        <p:txBody>
          <a:bodyPr>
            <a:normAutofit/>
          </a:bodyPr>
          <a:lstStyle/>
          <a:p>
            <a:pPr marL="285750" indent="-285750" algn="just">
              <a:buClrTx/>
              <a:buFont typeface="Wingdings" panose="05000000000000000000" pitchFamily="2" charset="2"/>
              <a:buChar char="Ø"/>
            </a:pPr>
            <a:r>
              <a:rPr lang="en-GB" sz="1800" cap="none" dirty="0">
                <a:solidFill>
                  <a:schemeClr val="tx1"/>
                </a:solidFill>
                <a:latin typeface="Calibri" panose="020F0502020204030204" pitchFamily="34" charset="0"/>
                <a:cs typeface="Calibri" panose="020F0502020204030204" pitchFamily="34" charset="0"/>
              </a:rPr>
              <a:t>To find a performing solution for the temperature automatic control of the alcoholic fermentation process because in the biomass growing phase, the temperature' value represents an important factor of the finite product quality</a:t>
            </a:r>
            <a:r>
              <a:rPr lang="en-GB" sz="1800" dirty="0">
                <a:solidFill>
                  <a:schemeClr val="accent5">
                    <a:lumMod val="50000"/>
                  </a:schemeClr>
                </a:solidFill>
                <a:latin typeface="Calibri" panose="020F0502020204030204" pitchFamily="34" charset="0"/>
                <a:cs typeface="Calibri" panose="020F0502020204030204" pitchFamily="34" charset="0"/>
              </a:rPr>
              <a:t>.</a:t>
            </a:r>
          </a:p>
        </p:txBody>
      </p:sp>
      <p:sp>
        <p:nvSpPr>
          <p:cNvPr id="5"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pic>
        <p:nvPicPr>
          <p:cNvPr id="6" name="Picture 1">
            <a:extLst>
              <a:ext uri="{FF2B5EF4-FFF2-40B4-BE49-F238E27FC236}">
                <a16:creationId xmlns:a16="http://schemas.microsoft.com/office/drawing/2014/main" id="{E7212F01-4A1B-24BE-DD36-783EA1A7E6E7}"/>
              </a:ext>
            </a:extLst>
          </p:cNvPr>
          <p:cNvPicPr/>
          <p:nvPr/>
        </p:nvPicPr>
        <p:blipFill>
          <a:blip r:embed="rId3"/>
          <a:stretch/>
        </p:blipFill>
        <p:spPr>
          <a:xfrm>
            <a:off x="0" y="0"/>
            <a:ext cx="9144000" cy="948265"/>
          </a:xfrm>
          <a:prstGeom prst="rect">
            <a:avLst/>
          </a:prstGeom>
        </p:spPr>
      </p:pic>
      <p:sp>
        <p:nvSpPr>
          <p:cNvPr id="7" name="Title 1">
            <a:extLst>
              <a:ext uri="{FF2B5EF4-FFF2-40B4-BE49-F238E27FC236}">
                <a16:creationId xmlns:a16="http://schemas.microsoft.com/office/drawing/2014/main" id="{A3252CAC-540B-8925-B987-CB909A02C880}"/>
              </a:ext>
            </a:extLst>
          </p:cNvPr>
          <p:cNvSpPr txBox="1">
            <a:spLocks/>
          </p:cNvSpPr>
          <p:nvPr/>
        </p:nvSpPr>
        <p:spPr>
          <a:xfrm>
            <a:off x="685331" y="1231035"/>
            <a:ext cx="7773338" cy="937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15000"/>
              </a:lnSpc>
              <a:spcBef>
                <a:spcPts val="0"/>
              </a:spcBef>
              <a:spcAft>
                <a:spcPts val="1000"/>
              </a:spcAft>
            </a:pPr>
            <a:r>
              <a:rPr lang="ro-RO" sz="24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alcoholic fermentation process temperature automatic control</a:t>
            </a:r>
            <a:endParaRPr lang="en-US" sz="2400" cap="non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Subtitle 2">
            <a:extLst>
              <a:ext uri="{FF2B5EF4-FFF2-40B4-BE49-F238E27FC236}">
                <a16:creationId xmlns:a16="http://schemas.microsoft.com/office/drawing/2014/main" id="{3C1180C0-2A1F-C89A-423D-016EAD43CE1E}"/>
              </a:ext>
            </a:extLst>
          </p:cNvPr>
          <p:cNvSpPr txBox="1">
            <a:spLocks/>
          </p:cNvSpPr>
          <p:nvPr/>
        </p:nvSpPr>
        <p:spPr>
          <a:xfrm>
            <a:off x="0" y="4362511"/>
            <a:ext cx="8925544" cy="828303"/>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marL="285750" indent="-285750" algn="just">
              <a:buClrTx/>
              <a:buFont typeface="Wingdings" panose="05000000000000000000" pitchFamily="2" charset="2"/>
              <a:buChar char="Ø"/>
            </a:pPr>
            <a:r>
              <a:rPr lang="en-GB" sz="1800" cap="none" dirty="0">
                <a:solidFill>
                  <a:schemeClr val="tx1"/>
                </a:solidFill>
                <a:latin typeface="Calibri" panose="020F0502020204030204" pitchFamily="34" charset="0"/>
                <a:cs typeface="Calibri" panose="020F0502020204030204" pitchFamily="34" charset="0"/>
              </a:rPr>
              <a:t>To get detailed information regarding the dynamics of the process variables (about those that have a strong influence on the fermentation process), using direct measurements.</a:t>
            </a:r>
            <a:endParaRPr lang="en-US" sz="1800" cap="none" dirty="0">
              <a:solidFill>
                <a:schemeClr val="tx1"/>
              </a:solidFill>
              <a:latin typeface="Calibri" panose="020F0502020204030204" pitchFamily="34" charset="0"/>
              <a:cs typeface="Calibri" panose="020F0502020204030204" pitchFamily="34" charset="0"/>
            </a:endParaRPr>
          </a:p>
          <a:p>
            <a:pPr>
              <a:buClrTx/>
            </a:pPr>
            <a:endParaRPr lang="en-GB" sz="1800" b="1" dirty="0">
              <a:solidFill>
                <a:schemeClr val="tx1"/>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144" y="2060847"/>
            <a:ext cx="8276456" cy="504057"/>
          </a:xfrm>
        </p:spPr>
        <p:txBody>
          <a:bodyPr>
            <a:noAutofit/>
          </a:bodyPr>
          <a:lstStyle/>
          <a:p>
            <a:pPr algn="ctr"/>
            <a:r>
              <a:rPr lang="en-US" sz="2000" b="1" cap="none" dirty="0">
                <a:latin typeface="Calibri" panose="020F0502020204030204" pitchFamily="34" charset="0"/>
                <a:cs typeface="Calibri" panose="020F0502020204030204" pitchFamily="34" charset="0"/>
              </a:rPr>
              <a:t>Temperature automatic control of the biomass exponential growing phase</a:t>
            </a:r>
          </a:p>
        </p:txBody>
      </p:sp>
      <p:sp>
        <p:nvSpPr>
          <p:cNvPr id="3" name="Subtitle 2"/>
          <p:cNvSpPr>
            <a:spLocks noGrp="1"/>
          </p:cNvSpPr>
          <p:nvPr>
            <p:ph type="subTitle" idx="1"/>
          </p:nvPr>
        </p:nvSpPr>
        <p:spPr>
          <a:xfrm>
            <a:off x="179512" y="2852936"/>
            <a:ext cx="7488832" cy="504056"/>
          </a:xfrm>
        </p:spPr>
        <p:txBody>
          <a:bodyPr>
            <a:noAutofit/>
          </a:bodyPr>
          <a:lstStyle/>
          <a:p>
            <a:pPr algn="just"/>
            <a:r>
              <a:rPr lang="en-GB" sz="1800" cap="none" dirty="0">
                <a:solidFill>
                  <a:schemeClr val="tx1"/>
                </a:solidFill>
                <a:latin typeface="Calibri" panose="020F0502020204030204" pitchFamily="34" charset="0"/>
                <a:cs typeface="Calibri" panose="020F0502020204030204" pitchFamily="34" charset="0"/>
              </a:rPr>
              <a:t>The temperature automatic control is based on the following two aspects:  </a:t>
            </a:r>
            <a:endParaRPr lang="en-US" sz="1800" cap="none" dirty="0">
              <a:solidFill>
                <a:schemeClr val="tx1"/>
              </a:solidFill>
              <a:latin typeface="Calibri" panose="020F0502020204030204" pitchFamily="34" charset="0"/>
              <a:cs typeface="Calibri" panose="020F0502020204030204" pitchFamily="34" charset="0"/>
            </a:endParaRPr>
          </a:p>
        </p:txBody>
      </p:sp>
      <p:sp>
        <p:nvSpPr>
          <p:cNvPr id="7"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5" name="Rectangle 4"/>
          <p:cNvSpPr/>
          <p:nvPr/>
        </p:nvSpPr>
        <p:spPr>
          <a:xfrm>
            <a:off x="179512" y="3436684"/>
            <a:ext cx="8784976" cy="646331"/>
          </a:xfrm>
          <a:prstGeom prst="rect">
            <a:avLst/>
          </a:prstGeom>
        </p:spPr>
        <p:txBody>
          <a:bodyPr wrap="square">
            <a:spAutoFit/>
          </a:bodyPr>
          <a:lstStyle/>
          <a:p>
            <a:pPr algn="just"/>
            <a:r>
              <a:rPr lang="en-GB" b="1" dirty="0">
                <a:latin typeface="Calibri" panose="020F0502020204030204" pitchFamily="34" charset="0"/>
                <a:cs typeface="Calibri" panose="020F0502020204030204" pitchFamily="34" charset="0"/>
              </a:rPr>
              <a:t>1. </a:t>
            </a:r>
            <a:r>
              <a:rPr lang="en-GB" dirty="0">
                <a:latin typeface="Calibri" panose="020F0502020204030204" pitchFamily="34" charset="0"/>
                <a:cs typeface="Calibri" panose="020F0502020204030204" pitchFamily="34" charset="0"/>
              </a:rPr>
              <a:t>Due to the limitations of saturation on the flow of cooling agent, </a:t>
            </a:r>
            <a:r>
              <a:rPr lang="en-GB" i="1" dirty="0">
                <a:latin typeface="Calibri" panose="020F0502020204030204" pitchFamily="34" charset="0"/>
                <a:cs typeface="Calibri" panose="020F0502020204030204" pitchFamily="34" charset="0"/>
              </a:rPr>
              <a:t>F</a:t>
            </a:r>
            <a:r>
              <a:rPr lang="en-GB" i="1" baseline="-25000" dirty="0">
                <a:latin typeface="Calibri" panose="020F0502020204030204" pitchFamily="34" charset="0"/>
                <a:cs typeface="Calibri" panose="020F0502020204030204" pitchFamily="34" charset="0"/>
              </a:rPr>
              <a:t>ag</a:t>
            </a:r>
            <a:r>
              <a:rPr lang="en-GB" dirty="0">
                <a:latin typeface="Calibri" panose="020F0502020204030204" pitchFamily="34" charset="0"/>
                <a:cs typeface="Calibri" panose="020F0502020204030204" pitchFamily="34" charset="0"/>
              </a:rPr>
              <a:t>, a very strong non</a:t>
            </a:r>
            <a:r>
              <a:rPr lang="en-US"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linearity influence is in the system.</a:t>
            </a:r>
            <a:endParaRPr lang="en-US" dirty="0">
              <a:latin typeface="Calibri" panose="020F0502020204030204" pitchFamily="34" charset="0"/>
              <a:cs typeface="Calibri" panose="020F0502020204030204" pitchFamily="34" charset="0"/>
            </a:endParaRPr>
          </a:p>
        </p:txBody>
      </p:sp>
      <p:sp>
        <p:nvSpPr>
          <p:cNvPr id="6" name="Rectangle 5"/>
          <p:cNvSpPr/>
          <p:nvPr/>
        </p:nvSpPr>
        <p:spPr>
          <a:xfrm>
            <a:off x="179512" y="4293096"/>
            <a:ext cx="8784976" cy="1754326"/>
          </a:xfrm>
          <a:prstGeom prst="rect">
            <a:avLst/>
          </a:prstGeom>
        </p:spPr>
        <p:txBody>
          <a:bodyPr wrap="square">
            <a:spAutoFit/>
          </a:bodyPr>
          <a:lstStyle/>
          <a:p>
            <a:pPr algn="just"/>
            <a:r>
              <a:rPr lang="en-GB" b="1" dirty="0">
                <a:latin typeface="Calibri" panose="020F0502020204030204" pitchFamily="34" charset="0"/>
                <a:cs typeface="Calibri" panose="020F0502020204030204" pitchFamily="34" charset="0"/>
              </a:rPr>
              <a:t>2. </a:t>
            </a:r>
            <a:r>
              <a:rPr lang="en-GB" dirty="0">
                <a:latin typeface="Calibri" panose="020F0502020204030204" pitchFamily="34" charset="0"/>
                <a:cs typeface="Calibri" panose="020F0502020204030204" pitchFamily="34" charset="0"/>
              </a:rPr>
              <a:t>The effect of the variations develop in the biomass exponential growing phase as caused by the initial value modification of the state variables (</a:t>
            </a:r>
            <a:r>
              <a:rPr lang="en-US" dirty="0">
                <a:latin typeface="Calibri" panose="020F0502020204030204" pitchFamily="34" charset="0"/>
                <a:cs typeface="Calibri" panose="020F0502020204030204" pitchFamily="34" charset="0"/>
              </a:rPr>
              <a:t>biomass concentration, </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substrate concentration, </a:t>
            </a:r>
            <a:r>
              <a:rPr lang="en-US" i="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 and fermentation process's temperature, </a:t>
            </a:r>
            <a:r>
              <a:rPr lang="en-GB" i="1" dirty="0">
                <a:latin typeface="Calibri" panose="020F0502020204030204" pitchFamily="34" charset="0"/>
                <a:cs typeface="Calibri" panose="020F0502020204030204" pitchFamily="34" charset="0"/>
              </a:rPr>
              <a:t>T</a:t>
            </a:r>
            <a:r>
              <a:rPr lang="en-GB" i="1" baseline="30000" dirty="0">
                <a:latin typeface="Calibri" panose="020F0502020204030204" pitchFamily="34" charset="0"/>
                <a:cs typeface="Calibri" panose="020F0502020204030204" pitchFamily="34" charset="0"/>
              </a:rPr>
              <a:t>0</a:t>
            </a:r>
            <a:r>
              <a:rPr lang="en-US" dirty="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The biomass specific growing rate value (bigger or smaller) is observable by the process while the quantity of heat liberates during the process. Thus, this phenomenon will influence the kinetics dynamic of the fermentation process. </a:t>
            </a:r>
            <a:endParaRPr lang="en-US" dirty="0">
              <a:latin typeface="Calibri" panose="020F0502020204030204" pitchFamily="34" charset="0"/>
              <a:cs typeface="Calibri" panose="020F0502020204030204" pitchFamily="34" charset="0"/>
            </a:endParaRPr>
          </a:p>
        </p:txBody>
      </p:sp>
      <p:pic>
        <p:nvPicPr>
          <p:cNvPr id="8" name="Picture 1">
            <a:extLst>
              <a:ext uri="{FF2B5EF4-FFF2-40B4-BE49-F238E27FC236}">
                <a16:creationId xmlns:a16="http://schemas.microsoft.com/office/drawing/2014/main" id="{7C517710-5256-E508-2912-76560332B88A}"/>
              </a:ext>
            </a:extLst>
          </p:cNvPr>
          <p:cNvPicPr/>
          <p:nvPr/>
        </p:nvPicPr>
        <p:blipFill>
          <a:blip r:embed="rId3"/>
          <a:stretch/>
        </p:blipFill>
        <p:spPr>
          <a:xfrm>
            <a:off x="0" y="0"/>
            <a:ext cx="9144000" cy="948265"/>
          </a:xfrm>
          <a:prstGeom prst="rect">
            <a:avLst/>
          </a:prstGeom>
        </p:spPr>
      </p:pic>
      <p:sp>
        <p:nvSpPr>
          <p:cNvPr id="9" name="Title 1">
            <a:extLst>
              <a:ext uri="{FF2B5EF4-FFF2-40B4-BE49-F238E27FC236}">
                <a16:creationId xmlns:a16="http://schemas.microsoft.com/office/drawing/2014/main" id="{A344A430-18A0-93FC-6516-3830C79B64D6}"/>
              </a:ext>
            </a:extLst>
          </p:cNvPr>
          <p:cNvSpPr txBox="1">
            <a:spLocks/>
          </p:cNvSpPr>
          <p:nvPr/>
        </p:nvSpPr>
        <p:spPr>
          <a:xfrm>
            <a:off x="685331" y="1095323"/>
            <a:ext cx="7773338" cy="937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15000"/>
              </a:lnSpc>
              <a:spcBef>
                <a:spcPts val="0"/>
              </a:spcBef>
              <a:spcAft>
                <a:spcPts val="1000"/>
              </a:spcAft>
            </a:pPr>
            <a:r>
              <a:rPr lang="ro-RO" sz="24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alcoholic fermentation process temperature automatic control</a:t>
            </a:r>
            <a:endParaRPr lang="en-US" sz="2400" cap="non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4733" y="6525344"/>
            <a:ext cx="7488832" cy="504056"/>
          </a:xfrm>
        </p:spPr>
        <p:txBody>
          <a:bodyPr>
            <a:noAutofit/>
          </a:bodyPr>
          <a:lstStyle/>
          <a:p>
            <a:pPr algn="just"/>
            <a:r>
              <a:rPr lang="en-US" sz="1200" b="1" cap="none" dirty="0">
                <a:solidFill>
                  <a:schemeClr val="tx1"/>
                </a:solidFill>
                <a:latin typeface="Calibri" panose="020F0502020204030204" pitchFamily="34" charset="0"/>
                <a:cs typeface="Calibri" panose="020F0502020204030204" pitchFamily="34" charset="0"/>
              </a:rPr>
              <a:t>Figure 10. </a:t>
            </a:r>
            <a:r>
              <a:rPr lang="en-US" sz="1200" cap="none" dirty="0">
                <a:solidFill>
                  <a:schemeClr val="tx1"/>
                </a:solidFill>
                <a:latin typeface="Calibri" panose="020F0502020204030204" pitchFamily="34" charset="0"/>
                <a:cs typeface="Calibri" panose="020F0502020204030204" pitchFamily="34" charset="0"/>
              </a:rPr>
              <a:t>The structure and the model of the process used in the temperature automatic control</a:t>
            </a:r>
          </a:p>
        </p:txBody>
      </p:sp>
      <p:sp>
        <p:nvSpPr>
          <p:cNvPr id="36080" name="Rectangle 24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81" name="Rectangle 241"/>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83" name="Rectangle 24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84" name="Rectangle 244"/>
          <p:cNvSpPr>
            <a:spLocks noChangeArrowheads="1"/>
          </p:cNvSpPr>
          <p:nvPr/>
        </p:nvSpPr>
        <p:spPr bwMode="auto">
          <a:xfrm>
            <a:off x="0" y="381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86" name="Rectangle 24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87" name="Rectangle 247"/>
          <p:cNvSpPr>
            <a:spLocks noChangeArrowheads="1"/>
          </p:cNvSpPr>
          <p:nvPr/>
        </p:nvSpPr>
        <p:spPr bwMode="auto">
          <a:xfrm>
            <a:off x="0" y="381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89" name="Rectangle 24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90" name="Rectangle 250"/>
          <p:cNvSpPr>
            <a:spLocks noChangeArrowheads="1"/>
          </p:cNvSpPr>
          <p:nvPr/>
        </p:nvSpPr>
        <p:spPr bwMode="auto">
          <a:xfrm>
            <a:off x="0" y="381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92" name="Rectangle 25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93" name="Rectangle 253"/>
          <p:cNvSpPr>
            <a:spLocks noChangeArrowheads="1"/>
          </p:cNvSpPr>
          <p:nvPr/>
        </p:nvSpPr>
        <p:spPr bwMode="auto">
          <a:xfrm>
            <a:off x="0" y="381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95" name="Rectangle 2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96" name="Rectangle 256"/>
          <p:cNvSpPr>
            <a:spLocks noChangeArrowheads="1"/>
          </p:cNvSpPr>
          <p:nvPr/>
        </p:nvSpPr>
        <p:spPr bwMode="auto">
          <a:xfrm>
            <a:off x="0" y="495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98" name="Rectangle 25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36099" name="Rectangle 259"/>
          <p:cNvSpPr>
            <a:spLocks noChangeArrowheads="1"/>
          </p:cNvSpPr>
          <p:nvPr/>
        </p:nvSpPr>
        <p:spPr bwMode="auto">
          <a:xfrm>
            <a:off x="0" y="390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grpSp>
        <p:nvGrpSpPr>
          <p:cNvPr id="271" name="Group 270"/>
          <p:cNvGrpSpPr/>
          <p:nvPr/>
        </p:nvGrpSpPr>
        <p:grpSpPr>
          <a:xfrm>
            <a:off x="2431707" y="1988840"/>
            <a:ext cx="4438401" cy="4536504"/>
            <a:chOff x="2627784" y="1484784"/>
            <a:chExt cx="4438401" cy="4536504"/>
          </a:xfrm>
        </p:grpSpPr>
        <p:sp>
          <p:nvSpPr>
            <p:cNvPr id="265" name="TextBox 264"/>
            <p:cNvSpPr txBox="1"/>
            <p:nvPr/>
          </p:nvSpPr>
          <p:spPr>
            <a:xfrm>
              <a:off x="3203848" y="1988840"/>
              <a:ext cx="3312368" cy="4032448"/>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ln w="3175">
                  <a:solidFill>
                    <a:schemeClr val="tx1"/>
                  </a:solidFill>
                </a:ln>
              </a:endParaRPr>
            </a:p>
          </p:txBody>
        </p:sp>
        <p:sp>
          <p:nvSpPr>
            <p:cNvPr id="35861" name="Rectangle 21"/>
            <p:cNvSpPr>
              <a:spLocks noChangeArrowheads="1"/>
            </p:cNvSpPr>
            <p:nvPr/>
          </p:nvSpPr>
          <p:spPr bwMode="auto">
            <a:xfrm>
              <a:off x="2957513" y="1519238"/>
              <a:ext cx="104775" cy="2095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11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865" name="Rectangle 25"/>
            <p:cNvSpPr>
              <a:spLocks noChangeArrowheads="1"/>
            </p:cNvSpPr>
            <p:nvPr/>
          </p:nvSpPr>
          <p:spPr bwMode="auto">
            <a:xfrm>
              <a:off x="3408363" y="2084388"/>
              <a:ext cx="9525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866" name="Rectangle 26"/>
            <p:cNvSpPr>
              <a:spLocks noChangeArrowheads="1"/>
            </p:cNvSpPr>
            <p:nvPr/>
          </p:nvSpPr>
          <p:spPr bwMode="auto">
            <a:xfrm>
              <a:off x="3443288" y="2084388"/>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867" name="Rectangle 27"/>
            <p:cNvSpPr>
              <a:spLocks noChangeArrowheads="1"/>
            </p:cNvSpPr>
            <p:nvPr/>
          </p:nvSpPr>
          <p:spPr bwMode="auto">
            <a:xfrm>
              <a:off x="3470275" y="2084388"/>
              <a:ext cx="47307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dirty="0">
                  <a:ln>
                    <a:noFill/>
                  </a:ln>
                  <a:solidFill>
                    <a:srgbClr val="000000"/>
                  </a:solidFill>
                  <a:effectLst/>
                  <a:latin typeface="Calibri" pitchFamily="34" charset="0"/>
                  <a:cs typeface="Arial" pitchFamily="34" charset="0"/>
                </a:rPr>
                <a:t>biomass:</a:t>
              </a:r>
              <a:endParaRPr kumimoji="0" lang="ro-RO" sz="1800" b="0" i="0" u="none" strike="noStrike" cap="none" normalizeH="0" baseline="0" dirty="0">
                <a:ln>
                  <a:noFill/>
                </a:ln>
                <a:solidFill>
                  <a:schemeClr val="tx1"/>
                </a:solidFill>
                <a:effectLst/>
                <a:latin typeface="Arial" pitchFamily="34" charset="0"/>
                <a:cs typeface="Arial" pitchFamily="34" charset="0"/>
              </a:endParaRPr>
            </a:p>
          </p:txBody>
        </p:sp>
        <p:sp>
          <p:nvSpPr>
            <p:cNvPr id="35900" name="Rectangle 60"/>
            <p:cNvSpPr>
              <a:spLocks noChangeArrowheads="1"/>
            </p:cNvSpPr>
            <p:nvPr/>
          </p:nvSpPr>
          <p:spPr bwMode="auto">
            <a:xfrm>
              <a:off x="4768850" y="2479675"/>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932" name="Rectangle 92"/>
            <p:cNvSpPr>
              <a:spLocks noChangeArrowheads="1"/>
            </p:cNvSpPr>
            <p:nvPr/>
          </p:nvSpPr>
          <p:spPr bwMode="auto">
            <a:xfrm>
              <a:off x="4984750" y="2911475"/>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933" name="Rectangle 93"/>
            <p:cNvSpPr>
              <a:spLocks noChangeArrowheads="1"/>
            </p:cNvSpPr>
            <p:nvPr/>
          </p:nvSpPr>
          <p:spPr bwMode="auto">
            <a:xfrm>
              <a:off x="3408363" y="3212976"/>
              <a:ext cx="9525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dirty="0">
                  <a:ln>
                    <a:noFill/>
                  </a:ln>
                  <a:solidFill>
                    <a:srgbClr val="000000"/>
                  </a:solidFill>
                  <a:effectLst/>
                  <a:latin typeface="Calibri" pitchFamily="34" charset="0"/>
                  <a:cs typeface="Arial" pitchFamily="34" charset="0"/>
                </a:rPr>
                <a:t>-</a:t>
              </a:r>
              <a:endParaRPr kumimoji="0" lang="ro-RO" sz="1800" b="0" i="0" u="none" strike="noStrike" cap="none" normalizeH="0" baseline="0" dirty="0">
                <a:ln>
                  <a:noFill/>
                </a:ln>
                <a:solidFill>
                  <a:schemeClr val="tx1"/>
                </a:solidFill>
                <a:effectLst/>
                <a:latin typeface="Arial" pitchFamily="34" charset="0"/>
                <a:cs typeface="Arial" pitchFamily="34" charset="0"/>
              </a:endParaRPr>
            </a:p>
          </p:txBody>
        </p:sp>
        <p:sp>
          <p:nvSpPr>
            <p:cNvPr id="35934" name="Rectangle 94"/>
            <p:cNvSpPr>
              <a:spLocks noChangeArrowheads="1"/>
            </p:cNvSpPr>
            <p:nvPr/>
          </p:nvSpPr>
          <p:spPr bwMode="auto">
            <a:xfrm>
              <a:off x="3443288" y="3212976"/>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935" name="Rectangle 95"/>
            <p:cNvSpPr>
              <a:spLocks noChangeArrowheads="1"/>
            </p:cNvSpPr>
            <p:nvPr/>
          </p:nvSpPr>
          <p:spPr bwMode="auto">
            <a:xfrm>
              <a:off x="3470275" y="3212976"/>
              <a:ext cx="112712"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a</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936" name="Rectangle 96"/>
            <p:cNvSpPr>
              <a:spLocks noChangeArrowheads="1"/>
            </p:cNvSpPr>
            <p:nvPr/>
          </p:nvSpPr>
          <p:spPr bwMode="auto">
            <a:xfrm>
              <a:off x="3524250" y="3212976"/>
              <a:ext cx="398462"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dirty="0">
                  <a:ln>
                    <a:noFill/>
                  </a:ln>
                  <a:solidFill>
                    <a:srgbClr val="000000"/>
                  </a:solidFill>
                  <a:effectLst/>
                  <a:latin typeface="Calibri" pitchFamily="34" charset="0"/>
                  <a:cs typeface="Arial" pitchFamily="34" charset="0"/>
                </a:rPr>
                <a:t>lcohol: </a:t>
              </a:r>
              <a:endParaRPr kumimoji="0" lang="ro-RO" sz="1800" b="0" i="0" u="none" strike="noStrike" cap="none" normalizeH="0" baseline="0" dirty="0">
                <a:ln>
                  <a:noFill/>
                </a:ln>
                <a:solidFill>
                  <a:schemeClr val="tx1"/>
                </a:solidFill>
                <a:effectLst/>
                <a:latin typeface="Arial" pitchFamily="34" charset="0"/>
                <a:cs typeface="Arial" pitchFamily="34" charset="0"/>
              </a:endParaRPr>
            </a:p>
          </p:txBody>
        </p:sp>
        <p:sp>
          <p:nvSpPr>
            <p:cNvPr id="35969" name="Rectangle 129"/>
            <p:cNvSpPr>
              <a:spLocks noChangeArrowheads="1"/>
            </p:cNvSpPr>
            <p:nvPr/>
          </p:nvSpPr>
          <p:spPr bwMode="auto">
            <a:xfrm>
              <a:off x="5514975" y="3443288"/>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970" name="Rectangle 130"/>
            <p:cNvSpPr>
              <a:spLocks noChangeArrowheads="1"/>
            </p:cNvSpPr>
            <p:nvPr/>
          </p:nvSpPr>
          <p:spPr bwMode="auto">
            <a:xfrm>
              <a:off x="3408363" y="3645024"/>
              <a:ext cx="9525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971" name="Rectangle 131"/>
            <p:cNvSpPr>
              <a:spLocks noChangeArrowheads="1"/>
            </p:cNvSpPr>
            <p:nvPr/>
          </p:nvSpPr>
          <p:spPr bwMode="auto">
            <a:xfrm>
              <a:off x="3443288" y="3645024"/>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5972" name="Rectangle 132"/>
            <p:cNvSpPr>
              <a:spLocks noChangeArrowheads="1"/>
            </p:cNvSpPr>
            <p:nvPr/>
          </p:nvSpPr>
          <p:spPr bwMode="auto">
            <a:xfrm>
              <a:off x="3470275" y="3645024"/>
              <a:ext cx="55245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substrate: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12" name="Rectangle 172"/>
            <p:cNvSpPr>
              <a:spLocks noChangeArrowheads="1"/>
            </p:cNvSpPr>
            <p:nvPr/>
          </p:nvSpPr>
          <p:spPr bwMode="auto">
            <a:xfrm>
              <a:off x="5497513" y="4178300"/>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13" name="Rectangle 173"/>
            <p:cNvSpPr>
              <a:spLocks noChangeArrowheads="1"/>
            </p:cNvSpPr>
            <p:nvPr/>
          </p:nvSpPr>
          <p:spPr bwMode="auto">
            <a:xfrm>
              <a:off x="3408363" y="4005064"/>
              <a:ext cx="9525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14" name="Rectangle 174"/>
            <p:cNvSpPr>
              <a:spLocks noChangeArrowheads="1"/>
            </p:cNvSpPr>
            <p:nvPr/>
          </p:nvSpPr>
          <p:spPr bwMode="auto">
            <a:xfrm>
              <a:off x="3443288" y="4005064"/>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15" name="Rectangle 175"/>
            <p:cNvSpPr>
              <a:spLocks noChangeArrowheads="1"/>
            </p:cNvSpPr>
            <p:nvPr/>
          </p:nvSpPr>
          <p:spPr bwMode="auto">
            <a:xfrm>
              <a:off x="3470275" y="4005064"/>
              <a:ext cx="38100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carbon</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16" name="Rectangle 176"/>
            <p:cNvSpPr>
              <a:spLocks noChangeArrowheads="1"/>
            </p:cNvSpPr>
            <p:nvPr/>
          </p:nvSpPr>
          <p:spPr bwMode="auto">
            <a:xfrm>
              <a:off x="3792538" y="4005064"/>
              <a:ext cx="9525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17" name="Rectangle 177"/>
            <p:cNvSpPr>
              <a:spLocks noChangeArrowheads="1"/>
            </p:cNvSpPr>
            <p:nvPr/>
          </p:nvSpPr>
          <p:spPr bwMode="auto">
            <a:xfrm>
              <a:off x="3827463" y="4005064"/>
              <a:ext cx="1077912"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dioxide concentration</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18" name="Rectangle 178"/>
            <p:cNvSpPr>
              <a:spLocks noChangeArrowheads="1"/>
            </p:cNvSpPr>
            <p:nvPr/>
          </p:nvSpPr>
          <p:spPr bwMode="auto">
            <a:xfrm>
              <a:off x="4843463" y="4005064"/>
              <a:ext cx="13970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60" name="Rectangle 220"/>
            <p:cNvSpPr>
              <a:spLocks noChangeArrowheads="1"/>
            </p:cNvSpPr>
            <p:nvPr/>
          </p:nvSpPr>
          <p:spPr bwMode="auto">
            <a:xfrm>
              <a:off x="5721350" y="4868863"/>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61" name="Rectangle 221"/>
            <p:cNvSpPr>
              <a:spLocks noChangeArrowheads="1"/>
            </p:cNvSpPr>
            <p:nvPr/>
          </p:nvSpPr>
          <p:spPr bwMode="auto">
            <a:xfrm>
              <a:off x="3408363" y="4725144"/>
              <a:ext cx="95250"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62" name="Rectangle 222"/>
            <p:cNvSpPr>
              <a:spLocks noChangeArrowheads="1"/>
            </p:cNvSpPr>
            <p:nvPr/>
          </p:nvSpPr>
          <p:spPr bwMode="auto">
            <a:xfrm>
              <a:off x="3443288" y="4725144"/>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63" name="Rectangle 223"/>
            <p:cNvSpPr>
              <a:spLocks noChangeArrowheads="1"/>
            </p:cNvSpPr>
            <p:nvPr/>
          </p:nvSpPr>
          <p:spPr bwMode="auto">
            <a:xfrm>
              <a:off x="3470275" y="4725144"/>
              <a:ext cx="795337"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energy balance:</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sp>
          <p:nvSpPr>
            <p:cNvPr id="36064" name="Rectangle 224"/>
            <p:cNvSpPr>
              <a:spLocks noChangeArrowheads="1"/>
            </p:cNvSpPr>
            <p:nvPr/>
          </p:nvSpPr>
          <p:spPr bwMode="auto">
            <a:xfrm>
              <a:off x="4205288" y="4725144"/>
              <a:ext cx="85725" cy="1714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900" b="0" i="0" u="none" strike="noStrike" cap="none" normalizeH="0" baseline="0">
                  <a:ln>
                    <a:noFill/>
                  </a:ln>
                  <a:solidFill>
                    <a:srgbClr val="000000"/>
                  </a:solidFill>
                  <a:effectLst/>
                  <a:latin typeface="Calibri" pitchFamily="34" charset="0"/>
                  <a:cs typeface="Arial" pitchFamily="34" charset="0"/>
                </a:rPr>
                <a:t> </a:t>
              </a:r>
              <a:endParaRPr kumimoji="0" lang="ro-RO" sz="1800" b="0" i="0" u="none" strike="noStrike" cap="none" normalizeH="0" baseline="0">
                <a:ln>
                  <a:noFill/>
                </a:ln>
                <a:solidFill>
                  <a:schemeClr val="tx1"/>
                </a:solidFill>
                <a:effectLst/>
                <a:latin typeface="Arial" pitchFamily="34" charset="0"/>
                <a:cs typeface="Arial" pitchFamily="34" charset="0"/>
              </a:endParaRPr>
            </a:p>
          </p:txBody>
        </p:sp>
        <p:grpSp>
          <p:nvGrpSpPr>
            <p:cNvPr id="36067" name="Group 227"/>
            <p:cNvGrpSpPr>
              <a:grpSpLocks/>
            </p:cNvGrpSpPr>
            <p:nvPr/>
          </p:nvGrpSpPr>
          <p:grpSpPr bwMode="auto">
            <a:xfrm>
              <a:off x="4716016" y="1484784"/>
              <a:ext cx="196850" cy="496887"/>
              <a:chOff x="2844" y="961"/>
              <a:chExt cx="124" cy="313"/>
            </a:xfrm>
          </p:grpSpPr>
          <p:sp>
            <p:nvSpPr>
              <p:cNvPr id="36065" name="Freeform 225"/>
              <p:cNvSpPr>
                <a:spLocks/>
              </p:cNvSpPr>
              <p:nvPr/>
            </p:nvSpPr>
            <p:spPr bwMode="auto">
              <a:xfrm>
                <a:off x="2844" y="961"/>
                <a:ext cx="124" cy="313"/>
              </a:xfrm>
              <a:custGeom>
                <a:avLst/>
                <a:gdLst/>
                <a:ahLst/>
                <a:cxnLst>
                  <a:cxn ang="0">
                    <a:pos x="0" y="235"/>
                  </a:cxn>
                  <a:cxn ang="0">
                    <a:pos x="31" y="235"/>
                  </a:cxn>
                  <a:cxn ang="0">
                    <a:pos x="31" y="0"/>
                  </a:cxn>
                  <a:cxn ang="0">
                    <a:pos x="93" y="0"/>
                  </a:cxn>
                  <a:cxn ang="0">
                    <a:pos x="93" y="235"/>
                  </a:cxn>
                  <a:cxn ang="0">
                    <a:pos x="124" y="235"/>
                  </a:cxn>
                  <a:cxn ang="0">
                    <a:pos x="62" y="313"/>
                  </a:cxn>
                  <a:cxn ang="0">
                    <a:pos x="0" y="235"/>
                  </a:cxn>
                </a:cxnLst>
                <a:rect l="0" t="0" r="r" b="b"/>
                <a:pathLst>
                  <a:path w="124" h="313">
                    <a:moveTo>
                      <a:pt x="0" y="235"/>
                    </a:moveTo>
                    <a:lnTo>
                      <a:pt x="31" y="235"/>
                    </a:lnTo>
                    <a:lnTo>
                      <a:pt x="31" y="0"/>
                    </a:lnTo>
                    <a:lnTo>
                      <a:pt x="93" y="0"/>
                    </a:lnTo>
                    <a:lnTo>
                      <a:pt x="93" y="235"/>
                    </a:lnTo>
                    <a:lnTo>
                      <a:pt x="124" y="235"/>
                    </a:lnTo>
                    <a:lnTo>
                      <a:pt x="62" y="313"/>
                    </a:lnTo>
                    <a:lnTo>
                      <a:pt x="0" y="23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36066" name="Freeform 226"/>
              <p:cNvSpPr>
                <a:spLocks/>
              </p:cNvSpPr>
              <p:nvPr/>
            </p:nvSpPr>
            <p:spPr bwMode="auto">
              <a:xfrm>
                <a:off x="2844" y="961"/>
                <a:ext cx="124" cy="313"/>
              </a:xfrm>
              <a:custGeom>
                <a:avLst/>
                <a:gdLst/>
                <a:ahLst/>
                <a:cxnLst>
                  <a:cxn ang="0">
                    <a:pos x="0" y="235"/>
                  </a:cxn>
                  <a:cxn ang="0">
                    <a:pos x="31" y="235"/>
                  </a:cxn>
                  <a:cxn ang="0">
                    <a:pos x="31" y="0"/>
                  </a:cxn>
                  <a:cxn ang="0">
                    <a:pos x="93" y="0"/>
                  </a:cxn>
                  <a:cxn ang="0">
                    <a:pos x="93" y="235"/>
                  </a:cxn>
                  <a:cxn ang="0">
                    <a:pos x="124" y="235"/>
                  </a:cxn>
                  <a:cxn ang="0">
                    <a:pos x="62" y="313"/>
                  </a:cxn>
                  <a:cxn ang="0">
                    <a:pos x="0" y="235"/>
                  </a:cxn>
                </a:cxnLst>
                <a:rect l="0" t="0" r="r" b="b"/>
                <a:pathLst>
                  <a:path w="124" h="313">
                    <a:moveTo>
                      <a:pt x="0" y="235"/>
                    </a:moveTo>
                    <a:lnTo>
                      <a:pt x="31" y="235"/>
                    </a:lnTo>
                    <a:lnTo>
                      <a:pt x="31" y="0"/>
                    </a:lnTo>
                    <a:lnTo>
                      <a:pt x="93" y="0"/>
                    </a:lnTo>
                    <a:lnTo>
                      <a:pt x="93" y="235"/>
                    </a:lnTo>
                    <a:lnTo>
                      <a:pt x="124" y="235"/>
                    </a:lnTo>
                    <a:lnTo>
                      <a:pt x="62" y="313"/>
                    </a:lnTo>
                    <a:lnTo>
                      <a:pt x="0" y="235"/>
                    </a:lnTo>
                    <a:close/>
                  </a:path>
                </a:pathLst>
              </a:custGeom>
              <a:noFill/>
              <a:ln w="127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o-RO"/>
              </a:p>
            </p:txBody>
          </p:sp>
        </p:grpSp>
        <p:sp>
          <p:nvSpPr>
            <p:cNvPr id="36071" name="Freeform 231"/>
            <p:cNvSpPr>
              <a:spLocks noEditPoints="1"/>
            </p:cNvSpPr>
            <p:nvPr/>
          </p:nvSpPr>
          <p:spPr bwMode="auto">
            <a:xfrm>
              <a:off x="2627784" y="3917875"/>
              <a:ext cx="549969" cy="87189"/>
            </a:xfrm>
            <a:custGeom>
              <a:avLst/>
              <a:gdLst/>
              <a:ahLst/>
              <a:cxnLst>
                <a:cxn ang="0">
                  <a:pos x="0" y="18"/>
                </a:cxn>
                <a:cxn ang="0">
                  <a:pos x="117" y="18"/>
                </a:cxn>
                <a:cxn ang="0">
                  <a:pos x="117" y="30"/>
                </a:cxn>
                <a:cxn ang="0">
                  <a:pos x="0" y="30"/>
                </a:cxn>
                <a:cxn ang="0">
                  <a:pos x="0" y="18"/>
                </a:cxn>
                <a:cxn ang="0">
                  <a:pos x="117" y="24"/>
                </a:cxn>
                <a:cxn ang="0">
                  <a:pos x="85" y="0"/>
                </a:cxn>
                <a:cxn ang="0">
                  <a:pos x="165" y="24"/>
                </a:cxn>
                <a:cxn ang="0">
                  <a:pos x="85" y="48"/>
                </a:cxn>
                <a:cxn ang="0">
                  <a:pos x="117" y="24"/>
                </a:cxn>
              </a:cxnLst>
              <a:rect l="0" t="0" r="r" b="b"/>
              <a:pathLst>
                <a:path w="165" h="48">
                  <a:moveTo>
                    <a:pt x="0" y="18"/>
                  </a:moveTo>
                  <a:lnTo>
                    <a:pt x="117" y="18"/>
                  </a:lnTo>
                  <a:lnTo>
                    <a:pt x="117" y="30"/>
                  </a:lnTo>
                  <a:lnTo>
                    <a:pt x="0" y="30"/>
                  </a:lnTo>
                  <a:lnTo>
                    <a:pt x="0" y="18"/>
                  </a:lnTo>
                  <a:close/>
                  <a:moveTo>
                    <a:pt x="117" y="24"/>
                  </a:moveTo>
                  <a:lnTo>
                    <a:pt x="85" y="0"/>
                  </a:lnTo>
                  <a:lnTo>
                    <a:pt x="165" y="24"/>
                  </a:lnTo>
                  <a:lnTo>
                    <a:pt x="85" y="48"/>
                  </a:lnTo>
                  <a:lnTo>
                    <a:pt x="117" y="24"/>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ro-RO"/>
            </a:p>
          </p:txBody>
        </p:sp>
        <p:sp>
          <p:nvSpPr>
            <p:cNvPr id="36072" name="Rectangle 232"/>
            <p:cNvSpPr>
              <a:spLocks noChangeArrowheads="1"/>
            </p:cNvSpPr>
            <p:nvPr/>
          </p:nvSpPr>
          <p:spPr bwMode="auto">
            <a:xfrm>
              <a:off x="2758654" y="3629843"/>
              <a:ext cx="373186"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1800" b="0" i="1" u="none" strike="noStrike" cap="none" normalizeH="0" baseline="0" dirty="0">
                  <a:ln>
                    <a:noFill/>
                  </a:ln>
                  <a:solidFill>
                    <a:schemeClr val="tx1"/>
                  </a:solidFill>
                  <a:effectLst/>
                  <a:cs typeface="Arial" pitchFamily="34" charset="0"/>
                </a:rPr>
                <a:t>F</a:t>
              </a:r>
              <a:r>
                <a:rPr kumimoji="0" lang="ro-RO" sz="1800" b="0" i="1" u="none" strike="noStrike" cap="none" normalizeH="0" baseline="-25000" dirty="0">
                  <a:ln>
                    <a:noFill/>
                  </a:ln>
                  <a:solidFill>
                    <a:schemeClr val="tx1"/>
                  </a:solidFill>
                  <a:effectLst/>
                  <a:cs typeface="Arial" pitchFamily="34" charset="0"/>
                </a:rPr>
                <a:t>ag</a:t>
              </a:r>
              <a:endParaRPr kumimoji="0" lang="ro-RO" sz="1800" b="0" i="1" u="none" strike="noStrike" cap="none" normalizeH="0" baseline="0" dirty="0">
                <a:ln>
                  <a:noFill/>
                </a:ln>
                <a:solidFill>
                  <a:schemeClr val="tx1"/>
                </a:solidFill>
                <a:effectLst/>
                <a:cs typeface="Arial" pitchFamily="34" charset="0"/>
              </a:endParaRPr>
            </a:p>
          </p:txBody>
        </p:sp>
        <p:graphicFrame>
          <p:nvGraphicFramePr>
            <p:cNvPr id="36079" name="Object 1"/>
            <p:cNvGraphicFramePr>
              <a:graphicFrameLocks noChangeAspect="1"/>
            </p:cNvGraphicFramePr>
            <p:nvPr/>
          </p:nvGraphicFramePr>
          <p:xfrm>
            <a:off x="3347864" y="2204864"/>
            <a:ext cx="2059429" cy="432048"/>
          </p:xfrm>
          <a:graphic>
            <a:graphicData uri="http://schemas.openxmlformats.org/presentationml/2006/ole">
              <mc:AlternateContent xmlns:mc="http://schemas.openxmlformats.org/markup-compatibility/2006">
                <mc:Choice xmlns:v="urn:schemas-microsoft-com:vml" Requires="v">
                  <p:oleObj name="Equation" r:id="rId3" imgW="1358900" imgH="279400" progId="Equation.3">
                    <p:embed/>
                  </p:oleObj>
                </mc:Choice>
                <mc:Fallback>
                  <p:oleObj name="Equation" r:id="rId3" imgW="1358900" imgH="2794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204864"/>
                          <a:ext cx="2059429"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82" name="Object 19"/>
            <p:cNvGraphicFramePr>
              <a:graphicFrameLocks noChangeAspect="1"/>
            </p:cNvGraphicFramePr>
            <p:nvPr/>
          </p:nvGraphicFramePr>
          <p:xfrm>
            <a:off x="3347864" y="2615951"/>
            <a:ext cx="2165696" cy="525017"/>
          </p:xfrm>
          <a:graphic>
            <a:graphicData uri="http://schemas.openxmlformats.org/presentationml/2006/ole">
              <mc:AlternateContent xmlns:mc="http://schemas.openxmlformats.org/markup-compatibility/2006">
                <mc:Choice xmlns:v="urn:schemas-microsoft-com:vml" Requires="v">
                  <p:oleObj name="Equation" r:id="rId5" imgW="1574117" imgH="380835" progId="Equation.3">
                    <p:embed/>
                  </p:oleObj>
                </mc:Choice>
                <mc:Fallback>
                  <p:oleObj name="Equation" r:id="rId5" imgW="1574117" imgH="380835" progId="Equation.3">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2615951"/>
                          <a:ext cx="2165696" cy="5250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85" name="Object 20"/>
            <p:cNvGraphicFramePr>
              <a:graphicFrameLocks noChangeAspect="1"/>
            </p:cNvGraphicFramePr>
            <p:nvPr/>
          </p:nvGraphicFramePr>
          <p:xfrm>
            <a:off x="3851920" y="3068960"/>
            <a:ext cx="2304256" cy="529714"/>
          </p:xfrm>
          <a:graphic>
            <a:graphicData uri="http://schemas.openxmlformats.org/presentationml/2006/ole">
              <mc:AlternateContent xmlns:mc="http://schemas.openxmlformats.org/markup-compatibility/2006">
                <mc:Choice xmlns:v="urn:schemas-microsoft-com:vml" Requires="v">
                  <p:oleObj name="Equation" r:id="rId7" imgW="1650284" imgH="380835" progId="Equation.3">
                    <p:embed/>
                  </p:oleObj>
                </mc:Choice>
                <mc:Fallback>
                  <p:oleObj name="Equation" r:id="rId7" imgW="1650284" imgH="380835" progId="Equation.3">
                    <p:embed/>
                    <p:pic>
                      <p:nvPicPr>
                        <p:cNvPr id="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920" y="3068960"/>
                          <a:ext cx="2304256" cy="5297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88" name="Object 21"/>
            <p:cNvGraphicFramePr>
              <a:graphicFrameLocks noChangeAspect="1"/>
            </p:cNvGraphicFramePr>
            <p:nvPr/>
          </p:nvGraphicFramePr>
          <p:xfrm>
            <a:off x="3995936" y="3501008"/>
            <a:ext cx="2028826" cy="504056"/>
          </p:xfrm>
          <a:graphic>
            <a:graphicData uri="http://schemas.openxmlformats.org/presentationml/2006/ole">
              <mc:AlternateContent xmlns:mc="http://schemas.openxmlformats.org/markup-compatibility/2006">
                <mc:Choice xmlns:v="urn:schemas-microsoft-com:vml" Requires="v">
                  <p:oleObj name="Equation" r:id="rId9" imgW="1536033" imgH="380835" progId="Equation.3">
                    <p:embed/>
                  </p:oleObj>
                </mc:Choice>
                <mc:Fallback>
                  <p:oleObj name="Equation" r:id="rId9" imgW="1536033" imgH="380835" progId="Equation.3">
                    <p:embed/>
                    <p:pic>
                      <p:nvPicPr>
                        <p:cNvPr id="0"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3501008"/>
                          <a:ext cx="2028826"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91" name="Object 22"/>
            <p:cNvGraphicFramePr>
              <a:graphicFrameLocks noChangeAspect="1"/>
            </p:cNvGraphicFramePr>
            <p:nvPr/>
          </p:nvGraphicFramePr>
          <p:xfrm>
            <a:off x="3347864" y="4221087"/>
            <a:ext cx="3134156" cy="515910"/>
          </p:xfrm>
          <a:graphic>
            <a:graphicData uri="http://schemas.openxmlformats.org/presentationml/2006/ole">
              <mc:AlternateContent xmlns:mc="http://schemas.openxmlformats.org/markup-compatibility/2006">
                <mc:Choice xmlns:v="urn:schemas-microsoft-com:vml" Requires="v">
                  <p:oleObj name="Equation" r:id="rId11" imgW="2310397" imgH="380835" progId="Equation.3">
                    <p:embed/>
                  </p:oleObj>
                </mc:Choice>
                <mc:Fallback>
                  <p:oleObj name="Equation" r:id="rId11" imgW="2310397" imgH="380835" progId="Equation.3">
                    <p:embed/>
                    <p:pic>
                      <p:nvPicPr>
                        <p:cNvPr id="0" name="Object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7864" y="4221087"/>
                          <a:ext cx="3134156" cy="5159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94" name="Object 23"/>
            <p:cNvGraphicFramePr>
              <a:graphicFrameLocks noChangeAspect="1"/>
            </p:cNvGraphicFramePr>
            <p:nvPr/>
          </p:nvGraphicFramePr>
          <p:xfrm>
            <a:off x="3347864" y="4692008"/>
            <a:ext cx="3024336" cy="695865"/>
          </p:xfrm>
          <a:graphic>
            <a:graphicData uri="http://schemas.openxmlformats.org/presentationml/2006/ole">
              <mc:AlternateContent xmlns:mc="http://schemas.openxmlformats.org/markup-compatibility/2006">
                <mc:Choice xmlns:v="urn:schemas-microsoft-com:vml" Requires="v">
                  <p:oleObj name="Equation" r:id="rId13" imgW="2158063" imgH="495085" progId="Equation.3">
                    <p:embed/>
                  </p:oleObj>
                </mc:Choice>
                <mc:Fallback>
                  <p:oleObj name="Equation" r:id="rId13" imgW="2158063" imgH="495085" progId="Equation.3">
                    <p:embed/>
                    <p:pic>
                      <p:nvPicPr>
                        <p:cNvPr id="0"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7864" y="4692008"/>
                          <a:ext cx="3024336" cy="6958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97" name="Object 24"/>
            <p:cNvGraphicFramePr>
              <a:graphicFrameLocks noChangeAspect="1"/>
            </p:cNvGraphicFramePr>
            <p:nvPr/>
          </p:nvGraphicFramePr>
          <p:xfrm>
            <a:off x="3347864" y="5373215"/>
            <a:ext cx="3156058" cy="528157"/>
          </p:xfrm>
          <a:graphic>
            <a:graphicData uri="http://schemas.openxmlformats.org/presentationml/2006/ole">
              <mc:AlternateContent xmlns:mc="http://schemas.openxmlformats.org/markup-compatibility/2006">
                <mc:Choice xmlns:v="urn:schemas-microsoft-com:vml" Requires="v">
                  <p:oleObj name="Equation" r:id="rId15" imgW="2335786" imgH="393529" progId="Equation.3">
                    <p:embed/>
                  </p:oleObj>
                </mc:Choice>
                <mc:Fallback>
                  <p:oleObj name="Equation" r:id="rId15" imgW="2335786" imgH="393529" progId="Equation.3">
                    <p:embed/>
                    <p:pic>
                      <p:nvPicPr>
                        <p:cNvPr id="0" name="Object 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7864" y="5373215"/>
                          <a:ext cx="3156058" cy="528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 name="Rectangle 232"/>
            <p:cNvSpPr>
              <a:spLocks noChangeArrowheads="1"/>
            </p:cNvSpPr>
            <p:nvPr/>
          </p:nvSpPr>
          <p:spPr bwMode="auto">
            <a:xfrm>
              <a:off x="6647086" y="3656057"/>
              <a:ext cx="373186"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o-RO" i="1" dirty="0">
                  <a:cs typeface="Arial" pitchFamily="34" charset="0"/>
                </a:rPr>
                <a:t>T</a:t>
              </a:r>
              <a:r>
                <a:rPr lang="ro-RO" i="1" baseline="50000" dirty="0">
                  <a:cs typeface="Arial" pitchFamily="34" charset="0"/>
                </a:rPr>
                <a:t>o</a:t>
              </a:r>
              <a:endParaRPr kumimoji="0" lang="ro-RO" sz="1800" b="0" i="1" u="none" strike="noStrike" cap="none" normalizeH="0" baseline="0" dirty="0">
                <a:ln>
                  <a:noFill/>
                </a:ln>
                <a:solidFill>
                  <a:schemeClr val="tx1"/>
                </a:solidFill>
                <a:effectLst/>
                <a:cs typeface="Arial" pitchFamily="34" charset="0"/>
              </a:endParaRPr>
            </a:p>
          </p:txBody>
        </p:sp>
        <p:sp>
          <p:nvSpPr>
            <p:cNvPr id="269" name="Freeform 231"/>
            <p:cNvSpPr>
              <a:spLocks noEditPoints="1"/>
            </p:cNvSpPr>
            <p:nvPr/>
          </p:nvSpPr>
          <p:spPr bwMode="auto">
            <a:xfrm>
              <a:off x="6516216" y="3933056"/>
              <a:ext cx="549969" cy="87189"/>
            </a:xfrm>
            <a:custGeom>
              <a:avLst/>
              <a:gdLst/>
              <a:ahLst/>
              <a:cxnLst>
                <a:cxn ang="0">
                  <a:pos x="0" y="18"/>
                </a:cxn>
                <a:cxn ang="0">
                  <a:pos x="117" y="18"/>
                </a:cxn>
                <a:cxn ang="0">
                  <a:pos x="117" y="30"/>
                </a:cxn>
                <a:cxn ang="0">
                  <a:pos x="0" y="30"/>
                </a:cxn>
                <a:cxn ang="0">
                  <a:pos x="0" y="18"/>
                </a:cxn>
                <a:cxn ang="0">
                  <a:pos x="117" y="24"/>
                </a:cxn>
                <a:cxn ang="0">
                  <a:pos x="85" y="0"/>
                </a:cxn>
                <a:cxn ang="0">
                  <a:pos x="165" y="24"/>
                </a:cxn>
                <a:cxn ang="0">
                  <a:pos x="85" y="48"/>
                </a:cxn>
                <a:cxn ang="0">
                  <a:pos x="117" y="24"/>
                </a:cxn>
              </a:cxnLst>
              <a:rect l="0" t="0" r="r" b="b"/>
              <a:pathLst>
                <a:path w="165" h="48">
                  <a:moveTo>
                    <a:pt x="0" y="18"/>
                  </a:moveTo>
                  <a:lnTo>
                    <a:pt x="117" y="18"/>
                  </a:lnTo>
                  <a:lnTo>
                    <a:pt x="117" y="30"/>
                  </a:lnTo>
                  <a:lnTo>
                    <a:pt x="0" y="30"/>
                  </a:lnTo>
                  <a:lnTo>
                    <a:pt x="0" y="18"/>
                  </a:lnTo>
                  <a:close/>
                  <a:moveTo>
                    <a:pt x="117" y="24"/>
                  </a:moveTo>
                  <a:lnTo>
                    <a:pt x="85" y="0"/>
                  </a:lnTo>
                  <a:lnTo>
                    <a:pt x="165" y="24"/>
                  </a:lnTo>
                  <a:lnTo>
                    <a:pt x="85" y="48"/>
                  </a:lnTo>
                  <a:lnTo>
                    <a:pt x="117" y="24"/>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ro-RO"/>
            </a:p>
          </p:txBody>
        </p:sp>
        <p:sp>
          <p:nvSpPr>
            <p:cNvPr id="270" name="Rectangle 232"/>
            <p:cNvSpPr>
              <a:spLocks noChangeArrowheads="1"/>
            </p:cNvSpPr>
            <p:nvPr/>
          </p:nvSpPr>
          <p:spPr bwMode="auto">
            <a:xfrm>
              <a:off x="4932040" y="1556792"/>
              <a:ext cx="373186"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o-RO" i="1" dirty="0">
                  <a:cs typeface="Arial" pitchFamily="34" charset="0"/>
                </a:rPr>
                <a:t>x</a:t>
              </a:r>
              <a:r>
                <a:rPr lang="ro-RO" i="1" baseline="-25000" dirty="0">
                  <a:cs typeface="Arial" pitchFamily="34" charset="0"/>
                </a:rPr>
                <a:t>o</a:t>
              </a:r>
              <a:endParaRPr kumimoji="0" lang="ro-RO" sz="1800" b="0" i="1" u="none" strike="noStrike" cap="none" normalizeH="0" baseline="0" dirty="0">
                <a:ln>
                  <a:noFill/>
                </a:ln>
                <a:solidFill>
                  <a:schemeClr val="tx1"/>
                </a:solidFill>
                <a:effectLst/>
                <a:cs typeface="Arial" pitchFamily="34" charset="0"/>
              </a:endParaRPr>
            </a:p>
          </p:txBody>
        </p:sp>
      </p:grpSp>
      <p:sp>
        <p:nvSpPr>
          <p:cNvPr id="64" name="Title 1">
            <a:extLst>
              <a:ext uri="{FF2B5EF4-FFF2-40B4-BE49-F238E27FC236}">
                <a16:creationId xmlns:a16="http://schemas.microsoft.com/office/drawing/2014/main" id="{F9EE7FA2-590B-3B70-4B7C-68AA333EEDBB}"/>
              </a:ext>
            </a:extLst>
          </p:cNvPr>
          <p:cNvSpPr>
            <a:spLocks noGrp="1"/>
          </p:cNvSpPr>
          <p:nvPr>
            <p:ph type="ctrTitle"/>
          </p:nvPr>
        </p:nvSpPr>
        <p:spPr>
          <a:xfrm>
            <a:off x="509158" y="1484783"/>
            <a:ext cx="8276456" cy="504057"/>
          </a:xfrm>
        </p:spPr>
        <p:txBody>
          <a:bodyPr>
            <a:noAutofit/>
          </a:bodyPr>
          <a:lstStyle/>
          <a:p>
            <a:pPr algn="ctr"/>
            <a:r>
              <a:rPr lang="en-US" sz="2000" b="1" cap="none" dirty="0">
                <a:latin typeface="Calibri" panose="020F0502020204030204" pitchFamily="34" charset="0"/>
                <a:cs typeface="Calibri" panose="020F0502020204030204" pitchFamily="34" charset="0"/>
              </a:rPr>
              <a:t>Temperature automatic control of the biomass exponential growing phase</a:t>
            </a:r>
          </a:p>
        </p:txBody>
      </p:sp>
      <p:pic>
        <p:nvPicPr>
          <p:cNvPr id="65" name="Picture 1">
            <a:extLst>
              <a:ext uri="{FF2B5EF4-FFF2-40B4-BE49-F238E27FC236}">
                <a16:creationId xmlns:a16="http://schemas.microsoft.com/office/drawing/2014/main" id="{46F72D1A-AD43-CEB3-6BAF-222CEB120574}"/>
              </a:ext>
            </a:extLst>
          </p:cNvPr>
          <p:cNvPicPr/>
          <p:nvPr/>
        </p:nvPicPr>
        <p:blipFill>
          <a:blip r:embed="rId17"/>
          <a:stretch/>
        </p:blipFill>
        <p:spPr>
          <a:xfrm>
            <a:off x="0" y="0"/>
            <a:ext cx="9144000" cy="948265"/>
          </a:xfrm>
          <a:prstGeom prst="rect">
            <a:avLst/>
          </a:prstGeom>
        </p:spPr>
      </p:pic>
      <p:sp>
        <p:nvSpPr>
          <p:cNvPr id="66" name="Title 1">
            <a:extLst>
              <a:ext uri="{FF2B5EF4-FFF2-40B4-BE49-F238E27FC236}">
                <a16:creationId xmlns:a16="http://schemas.microsoft.com/office/drawing/2014/main" id="{BBBE8A3C-5CE6-FC07-4F7F-F68EE9E78CC0}"/>
              </a:ext>
            </a:extLst>
          </p:cNvPr>
          <p:cNvSpPr txBox="1">
            <a:spLocks/>
          </p:cNvSpPr>
          <p:nvPr/>
        </p:nvSpPr>
        <p:spPr>
          <a:xfrm>
            <a:off x="822629" y="824520"/>
            <a:ext cx="7773338" cy="937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15000"/>
              </a:lnSpc>
              <a:spcBef>
                <a:spcPts val="0"/>
              </a:spcBef>
              <a:spcAft>
                <a:spcPts val="1000"/>
              </a:spcAft>
            </a:pPr>
            <a:r>
              <a:rPr lang="ro-RO" sz="24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alcoholic fermentation process temperature automatic control</a:t>
            </a:r>
            <a:endParaRPr lang="en-US" sz="2400" cap="non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1"/>
                                        </p:tgtEl>
                                        <p:attrNameLst>
                                          <p:attrName>style.visibility</p:attrName>
                                        </p:attrNameLst>
                                      </p:cBhvr>
                                      <p:to>
                                        <p:strVal val="visible"/>
                                      </p:to>
                                    </p:set>
                                    <p:animEffect transition="in" filter="fade">
                                      <p:cBhvr>
                                        <p:cTn id="19" dur="1000"/>
                                        <p:tgtEl>
                                          <p:spTgt spid="271"/>
                                        </p:tgtEl>
                                      </p:cBhvr>
                                    </p:animEffect>
                                    <p:anim calcmode="lin" valueType="num">
                                      <p:cBhvr>
                                        <p:cTn id="20" dur="1000" fill="hold"/>
                                        <p:tgtEl>
                                          <p:spTgt spid="271"/>
                                        </p:tgtEl>
                                        <p:attrNameLst>
                                          <p:attrName>ppt_x</p:attrName>
                                        </p:attrNameLst>
                                      </p:cBhvr>
                                      <p:tavLst>
                                        <p:tav tm="0">
                                          <p:val>
                                            <p:strVal val="#ppt_x"/>
                                          </p:val>
                                        </p:tav>
                                        <p:tav tm="100000">
                                          <p:val>
                                            <p:strVal val="#ppt_x"/>
                                          </p:val>
                                        </p:tav>
                                      </p:tavLst>
                                    </p:anim>
                                    <p:anim calcmode="lin" valueType="num">
                                      <p:cBhvr>
                                        <p:cTn id="21" dur="1000" fill="hold"/>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74"/>
          <p:cNvGrpSpPr/>
          <p:nvPr/>
        </p:nvGrpSpPr>
        <p:grpSpPr>
          <a:xfrm>
            <a:off x="467544" y="2636912"/>
            <a:ext cx="4464496" cy="3024336"/>
            <a:chOff x="2699792" y="1124744"/>
            <a:chExt cx="4608512" cy="3672408"/>
          </a:xfrm>
        </p:grpSpPr>
        <p:grpSp>
          <p:nvGrpSpPr>
            <p:cNvPr id="5" name="Group 1746"/>
            <p:cNvGrpSpPr>
              <a:grpSpLocks/>
            </p:cNvGrpSpPr>
            <p:nvPr/>
          </p:nvGrpSpPr>
          <p:grpSpPr bwMode="auto">
            <a:xfrm>
              <a:off x="2699792" y="1124744"/>
              <a:ext cx="4608512" cy="3672408"/>
              <a:chOff x="455" y="5976"/>
              <a:chExt cx="5150" cy="4667"/>
            </a:xfrm>
          </p:grpSpPr>
          <p:sp>
            <p:nvSpPr>
              <p:cNvPr id="1079" name="Text Box 1675"/>
              <p:cNvSpPr txBox="1">
                <a:spLocks noChangeArrowheads="1"/>
              </p:cNvSpPr>
              <p:nvPr/>
            </p:nvSpPr>
            <p:spPr bwMode="auto">
              <a:xfrm>
                <a:off x="1742" y="10040"/>
                <a:ext cx="241" cy="3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1080" name="Picture 1676"/>
              <p:cNvPicPr>
                <a:picLocks noChangeAspect="1" noChangeArrowheads="1"/>
              </p:cNvPicPr>
              <p:nvPr/>
            </p:nvPicPr>
            <p:blipFill>
              <a:blip r:embed="rId3" cstate="print"/>
              <a:srcRect/>
              <a:stretch>
                <a:fillRect/>
              </a:stretch>
            </p:blipFill>
            <p:spPr bwMode="auto">
              <a:xfrm>
                <a:off x="503" y="5976"/>
                <a:ext cx="5102" cy="4588"/>
              </a:xfrm>
              <a:prstGeom prst="rect">
                <a:avLst/>
              </a:prstGeom>
              <a:noFill/>
              <a:ln w="9525">
                <a:noFill/>
                <a:miter lim="800000"/>
                <a:headEnd/>
                <a:tailEnd/>
              </a:ln>
            </p:spPr>
          </p:pic>
          <p:sp>
            <p:nvSpPr>
              <p:cNvPr id="1081" name="Text Box 1677"/>
              <p:cNvSpPr txBox="1">
                <a:spLocks noChangeArrowheads="1"/>
              </p:cNvSpPr>
              <p:nvPr/>
            </p:nvSpPr>
            <p:spPr bwMode="auto">
              <a:xfrm>
                <a:off x="1888" y="6325"/>
                <a:ext cx="511" cy="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82" name="Text Box 1678"/>
              <p:cNvSpPr txBox="1">
                <a:spLocks noChangeArrowheads="1"/>
              </p:cNvSpPr>
              <p:nvPr/>
            </p:nvSpPr>
            <p:spPr bwMode="auto">
              <a:xfrm>
                <a:off x="2693" y="6325"/>
                <a:ext cx="581" cy="5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83" name="Text Box 1679"/>
              <p:cNvSpPr txBox="1">
                <a:spLocks noChangeArrowheads="1"/>
              </p:cNvSpPr>
              <p:nvPr/>
            </p:nvSpPr>
            <p:spPr bwMode="auto">
              <a:xfrm>
                <a:off x="1912" y="7690"/>
                <a:ext cx="616" cy="5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84" name="Text Box 1737"/>
              <p:cNvSpPr txBox="1">
                <a:spLocks noChangeArrowheads="1"/>
              </p:cNvSpPr>
              <p:nvPr/>
            </p:nvSpPr>
            <p:spPr bwMode="auto">
              <a:xfrm>
                <a:off x="2664" y="10276"/>
                <a:ext cx="972" cy="36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Arial" pitchFamily="34" charset="0"/>
                  </a:rPr>
                  <a:t>Time,[h]</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1085" name="Text Box 1738"/>
              <p:cNvSpPr txBox="1">
                <a:spLocks noChangeArrowheads="1"/>
              </p:cNvSpPr>
              <p:nvPr/>
            </p:nvSpPr>
            <p:spPr bwMode="auto">
              <a:xfrm>
                <a:off x="455" y="6969"/>
                <a:ext cx="469" cy="1862"/>
              </a:xfrm>
              <a:prstGeom prst="rect">
                <a:avLst/>
              </a:prstGeom>
              <a:solidFill>
                <a:srgbClr val="FFFFFF"/>
              </a:solidFill>
              <a:ln w="9525">
                <a:noFill/>
                <a:miter lim="800000"/>
                <a:headEnd/>
                <a:tailEnd/>
              </a:ln>
            </p:spPr>
            <p:txBody>
              <a:bodyPr vert="vert270"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i="0" u="none" strike="noStrike" cap="none" normalizeH="0" baseline="0" dirty="0">
                    <a:ln>
                      <a:noFill/>
                    </a:ln>
                    <a:solidFill>
                      <a:schemeClr val="tx1"/>
                    </a:solidFill>
                    <a:effectLst/>
                    <a:latin typeface="Calibri" pitchFamily="34" charset="0"/>
                    <a:cs typeface="Arial" pitchFamily="34" charset="0"/>
                  </a:rPr>
                  <a:t>Temperature,[K]</a:t>
                </a:r>
                <a:endParaRPr kumimoji="0" lang="en-US" sz="1000" i="0" u="none" strike="noStrike" cap="none" normalizeH="0" baseline="0" dirty="0">
                  <a:ln>
                    <a:noFill/>
                  </a:ln>
                  <a:solidFill>
                    <a:schemeClr val="tx1"/>
                  </a:solidFill>
                  <a:effectLst/>
                  <a:latin typeface="Arial" pitchFamily="34" charset="0"/>
                  <a:cs typeface="Arial" pitchFamily="34" charset="0"/>
                </a:endParaRPr>
              </a:p>
            </p:txBody>
          </p:sp>
        </p:grpSp>
        <p:graphicFrame>
          <p:nvGraphicFramePr>
            <p:cNvPr id="1086" name="Object 16"/>
            <p:cNvGraphicFramePr>
              <a:graphicFrameLocks noChangeAspect="1"/>
            </p:cNvGraphicFramePr>
            <p:nvPr/>
          </p:nvGraphicFramePr>
          <p:xfrm>
            <a:off x="4860032" y="1412776"/>
            <a:ext cx="288032" cy="378989"/>
          </p:xfrm>
          <a:graphic>
            <a:graphicData uri="http://schemas.openxmlformats.org/presentationml/2006/ole">
              <mc:AlternateContent xmlns:mc="http://schemas.openxmlformats.org/markup-compatibility/2006">
                <mc:Choice xmlns:v="urn:schemas-microsoft-com:vml" Requires="v">
                  <p:oleObj r:id="rId4" imgW="202936" imgH="266353" progId="">
                    <p:embed/>
                  </p:oleObj>
                </mc:Choice>
                <mc:Fallback>
                  <p:oleObj r:id="rId4" imgW="202936" imgH="266353" progId="">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412776"/>
                          <a:ext cx="288032" cy="3789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88" name="Object 17"/>
            <p:cNvGraphicFramePr>
              <a:graphicFrameLocks noChangeAspect="1"/>
            </p:cNvGraphicFramePr>
            <p:nvPr/>
          </p:nvGraphicFramePr>
          <p:xfrm>
            <a:off x="4113422" y="1412776"/>
            <a:ext cx="242554" cy="307234"/>
          </p:xfrm>
          <a:graphic>
            <a:graphicData uri="http://schemas.openxmlformats.org/presentationml/2006/ole">
              <mc:AlternateContent xmlns:mc="http://schemas.openxmlformats.org/markup-compatibility/2006">
                <mc:Choice xmlns:v="urn:schemas-microsoft-com:vml" Requires="v">
                  <p:oleObj r:id="rId6" imgW="203024" imgH="203024" progId="">
                    <p:embed/>
                  </p:oleObj>
                </mc:Choice>
                <mc:Fallback>
                  <p:oleObj r:id="rId6" imgW="203024" imgH="203024" progId="">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3422" y="1412776"/>
                          <a:ext cx="242554" cy="3072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0" name="Object 15"/>
            <p:cNvGraphicFramePr>
              <a:graphicFrameLocks noChangeAspect="1"/>
            </p:cNvGraphicFramePr>
            <p:nvPr/>
          </p:nvGraphicFramePr>
          <p:xfrm>
            <a:off x="4139952" y="2492895"/>
            <a:ext cx="288032" cy="340401"/>
          </p:xfrm>
          <a:graphic>
            <a:graphicData uri="http://schemas.openxmlformats.org/presentationml/2006/ole">
              <mc:AlternateContent xmlns:mc="http://schemas.openxmlformats.org/markup-compatibility/2006">
                <mc:Choice xmlns:v="urn:schemas-microsoft-com:vml" Requires="v">
                  <p:oleObj r:id="rId8" imgW="228303" imgH="266353" progId="">
                    <p:embed/>
                  </p:oleObj>
                </mc:Choice>
                <mc:Fallback>
                  <p:oleObj r:id="rId8" imgW="228303" imgH="266353" progId="">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952" y="2492895"/>
                          <a:ext cx="288032" cy="3404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6" name="Rectangle 75"/>
          <p:cNvSpPr/>
          <p:nvPr/>
        </p:nvSpPr>
        <p:spPr>
          <a:xfrm>
            <a:off x="107504" y="1980129"/>
            <a:ext cx="8820472" cy="584775"/>
          </a:xfrm>
          <a:prstGeom prst="rect">
            <a:avLst/>
          </a:prstGeom>
        </p:spPr>
        <p:txBody>
          <a:bodyPr wrap="square">
            <a:spAutoFit/>
          </a:bodyPr>
          <a:lstStyle/>
          <a:p>
            <a:pPr marL="285750" indent="-285750" algn="just">
              <a:buFont typeface="Wingdings" panose="05000000000000000000" pitchFamily="2" charset="2"/>
              <a:buChar char="Ø"/>
            </a:pPr>
            <a:r>
              <a:rPr lang="en-GB" sz="1600" dirty="0">
                <a:latin typeface="Calibri" panose="020F0502020204030204" pitchFamily="34" charset="0"/>
                <a:cs typeface="Calibri" panose="020F0502020204030204" pitchFamily="34" charset="0"/>
              </a:rPr>
              <a:t>The first adopted automatic control used a </a:t>
            </a:r>
            <a:r>
              <a:rPr lang="en-GB" sz="1600" b="1" i="1" dirty="0">
                <a:latin typeface="Calibri" panose="020F0502020204030204" pitchFamily="34" charset="0"/>
                <a:cs typeface="Calibri" panose="020F0502020204030204" pitchFamily="34" charset="0"/>
              </a:rPr>
              <a:t>PI controller</a:t>
            </a:r>
            <a:r>
              <a:rPr lang="en-GB" sz="1600" dirty="0">
                <a:latin typeface="Calibri" panose="020F0502020204030204" pitchFamily="34" charset="0"/>
                <a:cs typeface="Calibri" panose="020F0502020204030204" pitchFamily="34" charset="0"/>
              </a:rPr>
              <a:t>, for which the parameters help to avoid the saturation of the control valve that adjusts the feeder flow with cooling agent.</a:t>
            </a:r>
            <a:endParaRPr lang="en-US" sz="1600" dirty="0">
              <a:latin typeface="Calibri" panose="020F0502020204030204" pitchFamily="34" charset="0"/>
              <a:cs typeface="Calibri" panose="020F0502020204030204" pitchFamily="34" charset="0"/>
            </a:endParaRPr>
          </a:p>
        </p:txBody>
      </p:sp>
      <p:sp>
        <p:nvSpPr>
          <p:cNvPr id="77" name="Rectangle 76"/>
          <p:cNvSpPr/>
          <p:nvPr/>
        </p:nvSpPr>
        <p:spPr>
          <a:xfrm>
            <a:off x="787594" y="5807005"/>
            <a:ext cx="4032448" cy="646331"/>
          </a:xfrm>
          <a:prstGeom prst="rect">
            <a:avLst/>
          </a:prstGeom>
        </p:spPr>
        <p:txBody>
          <a:bodyPr wrap="square">
            <a:spAutoFit/>
          </a:bodyPr>
          <a:lstStyle/>
          <a:p>
            <a:pPr algn="ctr"/>
            <a:r>
              <a:rPr lang="en-GB" sz="1200" dirty="0">
                <a:latin typeface="Calibri" panose="020F0502020204030204" pitchFamily="34" charset="0"/>
                <a:cs typeface="Calibri" panose="020F0502020204030204" pitchFamily="34" charset="0"/>
              </a:rPr>
              <a:t>Figure 11. The evolution of the fermentation process' temperature (</a:t>
            </a:r>
            <a:r>
              <a:rPr lang="en-GB" sz="1200" i="1" dirty="0">
                <a:latin typeface="Calibri" panose="020F0502020204030204" pitchFamily="34" charset="0"/>
                <a:cs typeface="Calibri" panose="020F0502020204030204" pitchFamily="34" charset="0"/>
              </a:rPr>
              <a:t>T</a:t>
            </a:r>
            <a:r>
              <a:rPr lang="en-GB" sz="1200" i="1" baseline="30000" dirty="0">
                <a:latin typeface="Calibri" panose="020F0502020204030204" pitchFamily="34" charset="0"/>
                <a:cs typeface="Calibri" panose="020F0502020204030204" pitchFamily="34" charset="0"/>
              </a:rPr>
              <a:t>0</a:t>
            </a:r>
            <a:r>
              <a:rPr lang="en-GB" sz="1200" dirty="0">
                <a:latin typeface="Calibri" panose="020F0502020204030204" pitchFamily="34" charset="0"/>
                <a:cs typeface="Calibri" panose="020F0502020204030204" pitchFamily="34" charset="0"/>
              </a:rPr>
              <a:t>), of the reference' temperature (</a:t>
            </a:r>
            <a:r>
              <a:rPr lang="en-GB" sz="1200" i="1" dirty="0">
                <a:latin typeface="Calibri" panose="020F0502020204030204" pitchFamily="34" charset="0"/>
                <a:cs typeface="Calibri" panose="020F0502020204030204" pitchFamily="34" charset="0"/>
              </a:rPr>
              <a:t>T</a:t>
            </a:r>
            <a:r>
              <a:rPr lang="en-GB" sz="1200" i="1" baseline="-25000" dirty="0">
                <a:latin typeface="Calibri" panose="020F0502020204030204" pitchFamily="34" charset="0"/>
                <a:cs typeface="Calibri" panose="020F0502020204030204" pitchFamily="34" charset="0"/>
              </a:rPr>
              <a:t>p</a:t>
            </a:r>
            <a:r>
              <a:rPr lang="en-GB" sz="1200" i="1" baseline="30000" dirty="0">
                <a:latin typeface="Calibri" panose="020F0502020204030204" pitchFamily="34" charset="0"/>
                <a:cs typeface="Calibri" panose="020F0502020204030204" pitchFamily="34" charset="0"/>
              </a:rPr>
              <a:t>0</a:t>
            </a:r>
            <a:r>
              <a:rPr lang="en-GB" sz="1200" dirty="0">
                <a:latin typeface="Calibri" panose="020F0502020204030204" pitchFamily="34" charset="0"/>
                <a:cs typeface="Calibri" panose="020F0502020204030204" pitchFamily="34" charset="0"/>
              </a:rPr>
              <a:t>) and of the cooling agent' temperature in the jacket (</a:t>
            </a:r>
            <a:r>
              <a:rPr lang="en-GB" sz="1200" i="1" dirty="0">
                <a:latin typeface="Calibri" panose="020F0502020204030204" pitchFamily="34" charset="0"/>
                <a:cs typeface="Calibri" panose="020F0502020204030204" pitchFamily="34" charset="0"/>
              </a:rPr>
              <a:t>T</a:t>
            </a:r>
            <a:r>
              <a:rPr lang="en-GB" sz="1200" i="1" baseline="30000" dirty="0">
                <a:latin typeface="Calibri" panose="020F0502020204030204" pitchFamily="34" charset="0"/>
                <a:cs typeface="Calibri" panose="020F0502020204030204" pitchFamily="34" charset="0"/>
              </a:rPr>
              <a:t>0</a:t>
            </a:r>
            <a:r>
              <a:rPr lang="en-GB" sz="1200" i="1" baseline="-25000" dirty="0">
                <a:latin typeface="Calibri" panose="020F0502020204030204" pitchFamily="34" charset="0"/>
                <a:cs typeface="Calibri" panose="020F0502020204030204" pitchFamily="34" charset="0"/>
              </a:rPr>
              <a:t>ag</a:t>
            </a:r>
            <a:r>
              <a:rPr lang="en-GB" sz="1200" dirty="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grpSp>
        <p:nvGrpSpPr>
          <p:cNvPr id="33797" name="Group 1759"/>
          <p:cNvGrpSpPr>
            <a:grpSpLocks/>
          </p:cNvGrpSpPr>
          <p:nvPr/>
        </p:nvGrpSpPr>
        <p:grpSpPr bwMode="auto">
          <a:xfrm>
            <a:off x="4782425" y="2564904"/>
            <a:ext cx="4176464" cy="3168352"/>
            <a:chOff x="5891" y="6125"/>
            <a:chExt cx="5568" cy="4134"/>
          </a:xfrm>
        </p:grpSpPr>
        <p:pic>
          <p:nvPicPr>
            <p:cNvPr id="33798" name="Picture 1749"/>
            <p:cNvPicPr>
              <a:picLocks noChangeAspect="1" noChangeArrowheads="1"/>
            </p:cNvPicPr>
            <p:nvPr/>
          </p:nvPicPr>
          <p:blipFill>
            <a:blip r:embed="rId10" cstate="print"/>
            <a:srcRect/>
            <a:stretch>
              <a:fillRect/>
            </a:stretch>
          </p:blipFill>
          <p:spPr bwMode="auto">
            <a:xfrm>
              <a:off x="6077" y="6125"/>
              <a:ext cx="5382" cy="4036"/>
            </a:xfrm>
            <a:prstGeom prst="rect">
              <a:avLst/>
            </a:prstGeom>
            <a:noFill/>
            <a:ln w="9525">
              <a:noFill/>
              <a:miter lim="800000"/>
              <a:headEnd/>
              <a:tailEnd/>
            </a:ln>
            <a:effectLst/>
          </p:spPr>
        </p:pic>
        <p:sp>
          <p:nvSpPr>
            <p:cNvPr id="33799" name="Text Box 1753"/>
            <p:cNvSpPr txBox="1">
              <a:spLocks noChangeArrowheads="1"/>
            </p:cNvSpPr>
            <p:nvPr/>
          </p:nvSpPr>
          <p:spPr bwMode="auto">
            <a:xfrm>
              <a:off x="8352" y="9892"/>
              <a:ext cx="972" cy="367"/>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Arial" pitchFamily="34" charset="0"/>
                </a:rPr>
                <a:t>Time,[h]</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3800" name="Text Box 1754"/>
            <p:cNvSpPr txBox="1">
              <a:spLocks noChangeArrowheads="1"/>
            </p:cNvSpPr>
            <p:nvPr/>
          </p:nvSpPr>
          <p:spPr bwMode="auto">
            <a:xfrm>
              <a:off x="5891" y="6743"/>
              <a:ext cx="519" cy="2254"/>
            </a:xfrm>
            <a:prstGeom prst="rect">
              <a:avLst/>
            </a:prstGeom>
            <a:solidFill>
              <a:srgbClr val="FFFFFF"/>
            </a:solidFill>
            <a:ln w="9525">
              <a:noFill/>
              <a:miter lim="800000"/>
              <a:headEnd/>
              <a:tailEnd/>
            </a:ln>
            <a:effectLst/>
          </p:spPr>
          <p:txBody>
            <a:bodyPr vert="vert270"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a:ln>
                    <a:noFill/>
                  </a:ln>
                  <a:solidFill>
                    <a:schemeClr val="tx1"/>
                  </a:solidFill>
                  <a:effectLst/>
                  <a:latin typeface="Calibri" pitchFamily="34" charset="0"/>
                  <a:cs typeface="Arial" pitchFamily="34" charset="0"/>
                </a:rPr>
                <a:t>Cooling agent flow,[m</a:t>
              </a:r>
              <a:r>
                <a:rPr kumimoji="0" lang="en-US" sz="1000" b="0" i="0" u="none" strike="noStrike" cap="none" normalizeH="0" baseline="30000" dirty="0">
                  <a:ln>
                    <a:noFill/>
                  </a:ln>
                  <a:solidFill>
                    <a:schemeClr val="tx1"/>
                  </a:solidFill>
                  <a:effectLst/>
                  <a:latin typeface="Calibri" pitchFamily="34" charset="0"/>
                  <a:cs typeface="Arial" pitchFamily="34" charset="0"/>
                </a:rPr>
                <a:t>3</a:t>
              </a:r>
              <a:r>
                <a:rPr kumimoji="0" lang="en-US" sz="1000" b="0" i="0" u="none" strike="noStrike" cap="none" normalizeH="0" baseline="0" dirty="0">
                  <a:ln>
                    <a:noFill/>
                  </a:ln>
                  <a:solidFill>
                    <a:schemeClr val="tx1"/>
                  </a:solidFill>
                  <a:effectLst/>
                  <a:latin typeface="Calibri" pitchFamily="34" charset="0"/>
                  <a:cs typeface="Arial" pitchFamily="34" charset="0"/>
                </a:rPr>
                <a:t>/h]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grpSp>
      <p:sp>
        <p:nvSpPr>
          <p:cNvPr id="25" name="Rectangle 24"/>
          <p:cNvSpPr/>
          <p:nvPr/>
        </p:nvSpPr>
        <p:spPr>
          <a:xfrm>
            <a:off x="5759721" y="5888305"/>
            <a:ext cx="2875339" cy="276999"/>
          </a:xfrm>
          <a:prstGeom prst="rect">
            <a:avLst/>
          </a:prstGeom>
        </p:spPr>
        <p:txBody>
          <a:bodyPr wrap="none">
            <a:spAutoFit/>
          </a:bodyPr>
          <a:lstStyle/>
          <a:p>
            <a:pPr algn="just"/>
            <a:r>
              <a:rPr lang="en-US" sz="1200" dirty="0">
                <a:latin typeface="Calibri" panose="020F0502020204030204" pitchFamily="34" charset="0"/>
                <a:cs typeface="Calibri" panose="020F0502020204030204" pitchFamily="34" charset="0"/>
              </a:rPr>
              <a:t>Figure 12. The cooling agent flow evolution</a:t>
            </a:r>
          </a:p>
        </p:txBody>
      </p:sp>
      <p:sp>
        <p:nvSpPr>
          <p:cNvPr id="28" name="Title 1">
            <a:extLst>
              <a:ext uri="{FF2B5EF4-FFF2-40B4-BE49-F238E27FC236}">
                <a16:creationId xmlns:a16="http://schemas.microsoft.com/office/drawing/2014/main" id="{EE797381-1523-D61D-2309-CBA1EAF4806F}"/>
              </a:ext>
            </a:extLst>
          </p:cNvPr>
          <p:cNvSpPr txBox="1">
            <a:spLocks/>
          </p:cNvSpPr>
          <p:nvPr/>
        </p:nvSpPr>
        <p:spPr>
          <a:xfrm>
            <a:off x="670830" y="979007"/>
            <a:ext cx="7773338" cy="937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15000"/>
              </a:lnSpc>
              <a:spcBef>
                <a:spcPts val="0"/>
              </a:spcBef>
              <a:spcAft>
                <a:spcPts val="1000"/>
              </a:spcAft>
            </a:pPr>
            <a:r>
              <a:rPr lang="ro-RO" sz="24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alcoholic fermentation process temperature automatic control</a:t>
            </a:r>
            <a:endParaRPr lang="en-US" sz="2400" cap="non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1">
            <a:extLst>
              <a:ext uri="{FF2B5EF4-FFF2-40B4-BE49-F238E27FC236}">
                <a16:creationId xmlns:a16="http://schemas.microsoft.com/office/drawing/2014/main" id="{9957E3BD-9AEC-752D-AA32-9C798CE9B461}"/>
              </a:ext>
            </a:extLst>
          </p:cNvPr>
          <p:cNvPicPr/>
          <p:nvPr/>
        </p:nvPicPr>
        <p:blipFill>
          <a:blip r:embed="rId11"/>
          <a:stretch/>
        </p:blipFill>
        <p:spPr>
          <a:xfrm>
            <a:off x="0" y="0"/>
            <a:ext cx="9144000" cy="9482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additive="base">
                                        <p:cTn id="18" dur="500" fill="hold"/>
                                        <p:tgtEl>
                                          <p:spTgt spid="33797"/>
                                        </p:tgtEl>
                                        <p:attrNameLst>
                                          <p:attrName>ppt_x</p:attrName>
                                        </p:attrNameLst>
                                      </p:cBhvr>
                                      <p:tavLst>
                                        <p:tav tm="0">
                                          <p:val>
                                            <p:strVal val="#ppt_x"/>
                                          </p:val>
                                        </p:tav>
                                        <p:tav tm="100000">
                                          <p:val>
                                            <p:strVal val="#ppt_x"/>
                                          </p:val>
                                        </p:tav>
                                      </p:tavLst>
                                    </p:anim>
                                    <p:anim calcmode="lin" valueType="num">
                                      <p:cBhvr additive="base">
                                        <p:cTn id="19"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7">
                                            <p:txEl>
                                              <p:pRg st="0" end="0"/>
                                            </p:txEl>
                                          </p:spTgt>
                                        </p:tgtEl>
                                        <p:attrNameLst>
                                          <p:attrName>style.visibility</p:attrName>
                                        </p:attrNameLst>
                                      </p:cBhvr>
                                      <p:to>
                                        <p:strVal val="visible"/>
                                      </p:to>
                                    </p:set>
                                    <p:anim calcmode="lin" valueType="num">
                                      <p:cBhvr additive="base">
                                        <p:cTn id="24"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7">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 calcmode="lin" valueType="num">
                                      <p:cBhvr additive="base">
                                        <p:cTn id="2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build="p"/>
      <p:bldP spid="2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6" name="Rectangle 75"/>
          <p:cNvSpPr/>
          <p:nvPr/>
        </p:nvSpPr>
        <p:spPr>
          <a:xfrm>
            <a:off x="53752" y="1912476"/>
            <a:ext cx="9036496" cy="584775"/>
          </a:xfrm>
          <a:prstGeom prst="rect">
            <a:avLst/>
          </a:prstGeom>
        </p:spPr>
        <p:txBody>
          <a:bodyPr wrap="square">
            <a:spAutoFit/>
          </a:bodyPr>
          <a:lstStyle/>
          <a:p>
            <a:pPr marL="285750" indent="-285750" algn="just">
              <a:buFont typeface="Wingdings" panose="05000000000000000000" pitchFamily="2" charset="2"/>
              <a:buChar char="Ø"/>
            </a:pPr>
            <a:r>
              <a:rPr lang="en-GB" sz="1600" dirty="0">
                <a:latin typeface="Calibri" panose="020F0502020204030204" pitchFamily="34" charset="0"/>
                <a:cs typeface="Calibri" panose="020F0502020204030204" pitchFamily="34" charset="0"/>
              </a:rPr>
              <a:t>To investigate the properties of the loop control system were applied at </a:t>
            </a:r>
            <a:r>
              <a:rPr lang="en-GB" sz="1600" i="1"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 </a:t>
            </a:r>
            <a:r>
              <a:rPr lang="en-GB" sz="1600" i="1" dirty="0">
                <a:latin typeface="Calibri" panose="020F0502020204030204" pitchFamily="34" charset="0"/>
                <a:cs typeface="Calibri" panose="020F0502020204030204" pitchFamily="34" charset="0"/>
              </a:rPr>
              <a:t>= 30 hours </a:t>
            </a:r>
            <a:r>
              <a:rPr lang="en-GB" sz="1600" dirty="0">
                <a:latin typeface="Calibri" panose="020F0502020204030204" pitchFamily="34" charset="0"/>
                <a:cs typeface="Calibri" panose="020F0502020204030204" pitchFamily="34" charset="0"/>
              </a:rPr>
              <a:t>a step on the reference value to reduce this value and at </a:t>
            </a:r>
            <a:r>
              <a:rPr lang="en-GB" sz="1600" i="1"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 </a:t>
            </a:r>
            <a:r>
              <a:rPr lang="en-GB" sz="1600" i="1" dirty="0">
                <a:latin typeface="Calibri" panose="020F0502020204030204" pitchFamily="34" charset="0"/>
                <a:cs typeface="Calibri" panose="020F0502020204030204" pitchFamily="34" charset="0"/>
              </a:rPr>
              <a:t>= 40 hours</a:t>
            </a:r>
            <a:r>
              <a:rPr lang="en-GB" sz="1600" dirty="0">
                <a:latin typeface="Calibri" panose="020F0502020204030204" pitchFamily="34" charset="0"/>
                <a:cs typeface="Calibri" panose="020F0502020204030204" pitchFamily="34" charset="0"/>
              </a:rPr>
              <a:t> another step to increase this value. </a:t>
            </a:r>
            <a:endParaRPr lang="en-US" sz="1600" dirty="0">
              <a:solidFill>
                <a:schemeClr val="accent5">
                  <a:lumMod val="50000"/>
                </a:schemeClr>
              </a:solidFill>
              <a:latin typeface="Calibri" panose="020F0502020204030204" pitchFamily="34" charset="0"/>
              <a:cs typeface="Calibri" panose="020F0502020204030204" pitchFamily="34" charset="0"/>
            </a:endParaRPr>
          </a:p>
        </p:txBody>
      </p:sp>
      <p:sp>
        <p:nvSpPr>
          <p:cNvPr id="77" name="Rectangle 76"/>
          <p:cNvSpPr/>
          <p:nvPr/>
        </p:nvSpPr>
        <p:spPr>
          <a:xfrm>
            <a:off x="827584" y="6063679"/>
            <a:ext cx="4032448" cy="461665"/>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rPr>
              <a:t>Figure 13. The fermentation process' temperature and cooling agent temperature evolutions </a:t>
            </a:r>
          </a:p>
        </p:txBody>
      </p:sp>
      <p:sp>
        <p:nvSpPr>
          <p:cNvPr id="25" name="Rectangle 24"/>
          <p:cNvSpPr/>
          <p:nvPr/>
        </p:nvSpPr>
        <p:spPr>
          <a:xfrm>
            <a:off x="5778306" y="6125515"/>
            <a:ext cx="2875339" cy="276999"/>
          </a:xfrm>
          <a:prstGeom prst="rect">
            <a:avLst/>
          </a:prstGeom>
        </p:spPr>
        <p:txBody>
          <a:bodyPr wrap="none">
            <a:spAutoFit/>
          </a:bodyPr>
          <a:lstStyle/>
          <a:p>
            <a:pPr algn="just"/>
            <a:r>
              <a:rPr lang="en-US" sz="1200" dirty="0">
                <a:latin typeface="Calibri" panose="020F0502020204030204" pitchFamily="34" charset="0"/>
                <a:cs typeface="Calibri" panose="020F0502020204030204" pitchFamily="34" charset="0"/>
              </a:rPr>
              <a:t>Figure 14. The cooling agent flow evolution</a:t>
            </a:r>
          </a:p>
        </p:txBody>
      </p:sp>
      <p:pic>
        <p:nvPicPr>
          <p:cNvPr id="34821" name="Picture 5"/>
          <p:cNvPicPr>
            <a:picLocks noChangeAspect="1" noChangeArrowheads="1"/>
          </p:cNvPicPr>
          <p:nvPr/>
        </p:nvPicPr>
        <p:blipFill>
          <a:blip r:embed="rId3" cstate="print"/>
          <a:srcRect/>
          <a:stretch>
            <a:fillRect/>
          </a:stretch>
        </p:blipFill>
        <p:spPr bwMode="auto">
          <a:xfrm>
            <a:off x="634330" y="2452648"/>
            <a:ext cx="4225702" cy="3496632"/>
          </a:xfrm>
          <a:prstGeom prst="rect">
            <a:avLst/>
          </a:prstGeom>
          <a:noFill/>
        </p:spPr>
      </p:pic>
      <p:pic>
        <p:nvPicPr>
          <p:cNvPr id="34822" name="Picture 6"/>
          <p:cNvPicPr>
            <a:picLocks noChangeAspect="1" noChangeArrowheads="1"/>
          </p:cNvPicPr>
          <p:nvPr/>
        </p:nvPicPr>
        <p:blipFill>
          <a:blip r:embed="rId4" cstate="print"/>
          <a:srcRect/>
          <a:stretch>
            <a:fillRect/>
          </a:stretch>
        </p:blipFill>
        <p:spPr bwMode="auto">
          <a:xfrm>
            <a:off x="4649389" y="2636912"/>
            <a:ext cx="4440859" cy="3456384"/>
          </a:xfrm>
          <a:prstGeom prst="rect">
            <a:avLst/>
          </a:prstGeom>
          <a:noFill/>
        </p:spPr>
      </p:pic>
      <p:pic>
        <p:nvPicPr>
          <p:cNvPr id="14" name="Picture 1">
            <a:extLst>
              <a:ext uri="{FF2B5EF4-FFF2-40B4-BE49-F238E27FC236}">
                <a16:creationId xmlns:a16="http://schemas.microsoft.com/office/drawing/2014/main" id="{9B0D3058-43F2-6286-451C-B9A2355528F2}"/>
              </a:ext>
            </a:extLst>
          </p:cNvPr>
          <p:cNvPicPr/>
          <p:nvPr/>
        </p:nvPicPr>
        <p:blipFill>
          <a:blip r:embed="rId5"/>
          <a:stretch/>
        </p:blipFill>
        <p:spPr>
          <a:xfrm>
            <a:off x="0" y="0"/>
            <a:ext cx="9144000" cy="948265"/>
          </a:xfrm>
          <a:prstGeom prst="rect">
            <a:avLst/>
          </a:prstGeom>
        </p:spPr>
      </p:pic>
      <p:sp>
        <p:nvSpPr>
          <p:cNvPr id="15" name="Title 1">
            <a:extLst>
              <a:ext uri="{FF2B5EF4-FFF2-40B4-BE49-F238E27FC236}">
                <a16:creationId xmlns:a16="http://schemas.microsoft.com/office/drawing/2014/main" id="{C8C571E4-B0EC-E5BC-F706-B60E11493BBC}"/>
              </a:ext>
            </a:extLst>
          </p:cNvPr>
          <p:cNvSpPr txBox="1">
            <a:spLocks/>
          </p:cNvSpPr>
          <p:nvPr/>
        </p:nvSpPr>
        <p:spPr>
          <a:xfrm>
            <a:off x="670830" y="979007"/>
            <a:ext cx="7773338" cy="937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15000"/>
              </a:lnSpc>
              <a:spcBef>
                <a:spcPts val="0"/>
              </a:spcBef>
              <a:spcAft>
                <a:spcPts val="1000"/>
              </a:spcAft>
            </a:pPr>
            <a:r>
              <a:rPr lang="ro-RO" sz="24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alcoholic fermentation process temperature automatic control</a:t>
            </a:r>
            <a:endParaRPr lang="en-US" sz="2400" cap="non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822"/>
                                        </p:tgtEl>
                                        <p:attrNameLst>
                                          <p:attrName>style.visibility</p:attrName>
                                        </p:attrNameLst>
                                      </p:cBhvr>
                                      <p:to>
                                        <p:strVal val="visible"/>
                                      </p:to>
                                    </p:set>
                                    <p:anim calcmode="lin" valueType="num">
                                      <p:cBhvr additive="base">
                                        <p:cTn id="14" dur="500" fill="hold"/>
                                        <p:tgtEl>
                                          <p:spTgt spid="34822"/>
                                        </p:tgtEl>
                                        <p:attrNameLst>
                                          <p:attrName>ppt_x</p:attrName>
                                        </p:attrNameLst>
                                      </p:cBhvr>
                                      <p:tavLst>
                                        <p:tav tm="0">
                                          <p:val>
                                            <p:strVal val="#ppt_x"/>
                                          </p:val>
                                        </p:tav>
                                        <p:tav tm="100000">
                                          <p:val>
                                            <p:strVal val="#ppt_x"/>
                                          </p:val>
                                        </p:tav>
                                      </p:tavLst>
                                    </p:anim>
                                    <p:anim calcmode="lin" valueType="num">
                                      <p:cBhvr additive="base">
                                        <p:cTn id="15" dur="500" fill="hold"/>
                                        <p:tgtEl>
                                          <p:spTgt spid="3482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4821"/>
                                        </p:tgtEl>
                                        <p:attrNameLst>
                                          <p:attrName>style.visibility</p:attrName>
                                        </p:attrNameLst>
                                      </p:cBhvr>
                                      <p:to>
                                        <p:strVal val="visible"/>
                                      </p:to>
                                    </p:set>
                                    <p:anim calcmode="lin" valueType="num">
                                      <p:cBhvr additive="base">
                                        <p:cTn id="18" dur="500" fill="hold"/>
                                        <p:tgtEl>
                                          <p:spTgt spid="34821"/>
                                        </p:tgtEl>
                                        <p:attrNameLst>
                                          <p:attrName>ppt_x</p:attrName>
                                        </p:attrNameLst>
                                      </p:cBhvr>
                                      <p:tavLst>
                                        <p:tav tm="0">
                                          <p:val>
                                            <p:strVal val="#ppt_x"/>
                                          </p:val>
                                        </p:tav>
                                        <p:tav tm="100000">
                                          <p:val>
                                            <p:strVal val="#ppt_x"/>
                                          </p:val>
                                        </p:tav>
                                      </p:tavLst>
                                    </p:anim>
                                    <p:anim calcmode="lin" valueType="num">
                                      <p:cBhvr additive="base">
                                        <p:cTn id="19"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7">
                                            <p:txEl>
                                              <p:pRg st="0" end="0"/>
                                            </p:txEl>
                                          </p:spTgt>
                                        </p:tgtEl>
                                        <p:attrNameLst>
                                          <p:attrName>style.visibility</p:attrName>
                                        </p:attrNameLst>
                                      </p:cBhvr>
                                      <p:to>
                                        <p:strVal val="visible"/>
                                      </p:to>
                                    </p:set>
                                    <p:anim calcmode="lin" valueType="num">
                                      <p:cBhvr additive="base">
                                        <p:cTn id="24"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7">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 calcmode="lin" valueType="num">
                                      <p:cBhvr additive="base">
                                        <p:cTn id="2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build="p"/>
      <p:bldP spid="2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6" name="Rectangle 75"/>
          <p:cNvSpPr/>
          <p:nvPr/>
        </p:nvSpPr>
        <p:spPr>
          <a:xfrm>
            <a:off x="122007" y="1824327"/>
            <a:ext cx="8964488" cy="1077218"/>
          </a:xfrm>
          <a:prstGeom prst="rect">
            <a:avLst/>
          </a:prstGeom>
        </p:spPr>
        <p:txBody>
          <a:bodyPr wrap="square">
            <a:spAutoFit/>
          </a:bodyPr>
          <a:lstStyle/>
          <a:p>
            <a:pPr marL="285750" indent="-285750" algn="just">
              <a:buFont typeface="Wingdings" panose="05000000000000000000" pitchFamily="2" charset="2"/>
              <a:buChar char="Ø"/>
            </a:pPr>
            <a:r>
              <a:rPr lang="en-US"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o obtain better results was studied a second solution of temperature automatic control that comprised </a:t>
            </a:r>
            <a:r>
              <a:rPr lang="en-GB" sz="1600" b="1" i="1" dirty="0">
                <a:latin typeface="Calibri" panose="020F0502020204030204" pitchFamily="34" charset="0"/>
                <a:cs typeface="Calibri" panose="020F0502020204030204" pitchFamily="34" charset="0"/>
              </a:rPr>
              <a:t>the logic' fuzzy </a:t>
            </a:r>
            <a:r>
              <a:rPr lang="en-GB" sz="1600" dirty="0">
                <a:latin typeface="Calibri" panose="020F0502020204030204" pitchFamily="34" charset="0"/>
                <a:cs typeface="Calibri" panose="020F0502020204030204" pitchFamily="34" charset="0"/>
              </a:rPr>
              <a:t>and </a:t>
            </a:r>
            <a:r>
              <a:rPr lang="en-US" sz="1600" dirty="0">
                <a:latin typeface="Calibri" panose="020F0502020204030204" pitchFamily="34" charset="0"/>
                <a:cs typeface="Calibri" panose="020F0502020204030204" pitchFamily="34" charset="0"/>
              </a:rPr>
              <a:t>had as aim to obtain </a:t>
            </a:r>
            <a:r>
              <a:rPr lang="en-GB" sz="1600" dirty="0">
                <a:latin typeface="Calibri" panose="020F0502020204030204" pitchFamily="34" charset="0"/>
                <a:cs typeface="Calibri" panose="020F0502020204030204" pitchFamily="34" charset="0"/>
              </a:rPr>
              <a:t>good properties of ruggedness of fuzzy command, at the dynamic properties change and in the conditions of some non-linearity such is the control valve saturation.</a:t>
            </a:r>
            <a:endParaRPr lang="en-US" sz="1600" dirty="0">
              <a:solidFill>
                <a:schemeClr val="accent5">
                  <a:lumMod val="50000"/>
                </a:schemeClr>
              </a:solidFill>
              <a:latin typeface="Calibri" panose="020F0502020204030204" pitchFamily="34" charset="0"/>
              <a:cs typeface="Calibri" panose="020F0502020204030204" pitchFamily="34" charset="0"/>
            </a:endParaRPr>
          </a:p>
        </p:txBody>
      </p:sp>
      <p:sp>
        <p:nvSpPr>
          <p:cNvPr id="77" name="Rectangle 76"/>
          <p:cNvSpPr/>
          <p:nvPr/>
        </p:nvSpPr>
        <p:spPr>
          <a:xfrm>
            <a:off x="790855" y="6209318"/>
            <a:ext cx="4032448" cy="461665"/>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rPr>
              <a:t>Figure 15. The reference and temperature of the reaction medium evolution </a:t>
            </a:r>
          </a:p>
        </p:txBody>
      </p:sp>
      <p:sp>
        <p:nvSpPr>
          <p:cNvPr id="25" name="Rectangle 24"/>
          <p:cNvSpPr/>
          <p:nvPr/>
        </p:nvSpPr>
        <p:spPr>
          <a:xfrm>
            <a:off x="5694312" y="6209318"/>
            <a:ext cx="2875339" cy="276999"/>
          </a:xfrm>
          <a:prstGeom prst="rect">
            <a:avLst/>
          </a:prstGeom>
        </p:spPr>
        <p:txBody>
          <a:bodyPr wrap="none">
            <a:spAutoFit/>
          </a:bodyPr>
          <a:lstStyle/>
          <a:p>
            <a:pPr algn="just"/>
            <a:r>
              <a:rPr lang="en-US" sz="1200" dirty="0">
                <a:latin typeface="Calibri" panose="020F0502020204030204" pitchFamily="34" charset="0"/>
                <a:cs typeface="Calibri" panose="020F0502020204030204" pitchFamily="34" charset="0"/>
              </a:rPr>
              <a:t>Figure 16. The cooling agent flow evolution</a:t>
            </a:r>
          </a:p>
        </p:txBody>
      </p:sp>
      <p:pic>
        <p:nvPicPr>
          <p:cNvPr id="35842" name="Picture 2"/>
          <p:cNvPicPr>
            <a:picLocks noChangeAspect="1" noChangeArrowheads="1"/>
          </p:cNvPicPr>
          <p:nvPr/>
        </p:nvPicPr>
        <p:blipFill>
          <a:blip r:embed="rId3" cstate="print"/>
          <a:srcRect/>
          <a:stretch>
            <a:fillRect/>
          </a:stretch>
        </p:blipFill>
        <p:spPr bwMode="auto">
          <a:xfrm>
            <a:off x="539552" y="2852936"/>
            <a:ext cx="4173001" cy="3240360"/>
          </a:xfrm>
          <a:prstGeom prst="rect">
            <a:avLst/>
          </a:prstGeom>
          <a:noFill/>
        </p:spPr>
      </p:pic>
      <p:pic>
        <p:nvPicPr>
          <p:cNvPr id="35843" name="Picture 3"/>
          <p:cNvPicPr>
            <a:picLocks noChangeAspect="1" noChangeArrowheads="1"/>
          </p:cNvPicPr>
          <p:nvPr/>
        </p:nvPicPr>
        <p:blipFill>
          <a:blip r:embed="rId4" cstate="print"/>
          <a:srcRect/>
          <a:stretch>
            <a:fillRect/>
          </a:stretch>
        </p:blipFill>
        <p:spPr bwMode="auto">
          <a:xfrm>
            <a:off x="4723622" y="2861421"/>
            <a:ext cx="4320480" cy="3248168"/>
          </a:xfrm>
          <a:prstGeom prst="rect">
            <a:avLst/>
          </a:prstGeom>
          <a:noFill/>
        </p:spPr>
      </p:pic>
      <p:sp>
        <p:nvSpPr>
          <p:cNvPr id="15" name="Title 1">
            <a:extLst>
              <a:ext uri="{FF2B5EF4-FFF2-40B4-BE49-F238E27FC236}">
                <a16:creationId xmlns:a16="http://schemas.microsoft.com/office/drawing/2014/main" id="{18A2E4E9-206F-5DE5-DE4E-05F6FE9B3B8D}"/>
              </a:ext>
            </a:extLst>
          </p:cNvPr>
          <p:cNvSpPr txBox="1">
            <a:spLocks/>
          </p:cNvSpPr>
          <p:nvPr/>
        </p:nvSpPr>
        <p:spPr>
          <a:xfrm>
            <a:off x="670830" y="979007"/>
            <a:ext cx="7773338" cy="937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15000"/>
              </a:lnSpc>
              <a:spcBef>
                <a:spcPts val="0"/>
              </a:spcBef>
              <a:spcAft>
                <a:spcPts val="1000"/>
              </a:spcAft>
            </a:pPr>
            <a:r>
              <a:rPr lang="ro-RO" sz="24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alcoholic fermentation process temperature automatic control</a:t>
            </a:r>
            <a:endParaRPr lang="en-US" sz="2400" cap="non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
            <a:extLst>
              <a:ext uri="{FF2B5EF4-FFF2-40B4-BE49-F238E27FC236}">
                <a16:creationId xmlns:a16="http://schemas.microsoft.com/office/drawing/2014/main" id="{7BEDC22C-5A3D-0FEE-44F0-8BD704097C85}"/>
              </a:ext>
            </a:extLst>
          </p:cNvPr>
          <p:cNvPicPr/>
          <p:nvPr/>
        </p:nvPicPr>
        <p:blipFill>
          <a:blip r:embed="rId5"/>
          <a:stretch/>
        </p:blipFill>
        <p:spPr>
          <a:xfrm>
            <a:off x="0" y="0"/>
            <a:ext cx="9144000" cy="9482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842"/>
                                        </p:tgtEl>
                                        <p:attrNameLst>
                                          <p:attrName>style.visibility</p:attrName>
                                        </p:attrNameLst>
                                      </p:cBhvr>
                                      <p:to>
                                        <p:strVal val="visible"/>
                                      </p:to>
                                    </p:set>
                                    <p:anim calcmode="lin" valueType="num">
                                      <p:cBhvr additive="base">
                                        <p:cTn id="14" dur="500" fill="hold"/>
                                        <p:tgtEl>
                                          <p:spTgt spid="35842"/>
                                        </p:tgtEl>
                                        <p:attrNameLst>
                                          <p:attrName>ppt_x</p:attrName>
                                        </p:attrNameLst>
                                      </p:cBhvr>
                                      <p:tavLst>
                                        <p:tav tm="0">
                                          <p:val>
                                            <p:strVal val="#ppt_x"/>
                                          </p:val>
                                        </p:tav>
                                        <p:tav tm="100000">
                                          <p:val>
                                            <p:strVal val="#ppt_x"/>
                                          </p:val>
                                        </p:tav>
                                      </p:tavLst>
                                    </p:anim>
                                    <p:anim calcmode="lin" valueType="num">
                                      <p:cBhvr additive="base">
                                        <p:cTn id="15" dur="500" fill="hold"/>
                                        <p:tgtEl>
                                          <p:spTgt spid="3584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5843"/>
                                        </p:tgtEl>
                                        <p:attrNameLst>
                                          <p:attrName>style.visibility</p:attrName>
                                        </p:attrNameLst>
                                      </p:cBhvr>
                                      <p:to>
                                        <p:strVal val="visible"/>
                                      </p:to>
                                    </p:set>
                                    <p:anim calcmode="lin" valueType="num">
                                      <p:cBhvr additive="base">
                                        <p:cTn id="18" dur="500" fill="hold"/>
                                        <p:tgtEl>
                                          <p:spTgt spid="35843"/>
                                        </p:tgtEl>
                                        <p:attrNameLst>
                                          <p:attrName>ppt_x</p:attrName>
                                        </p:attrNameLst>
                                      </p:cBhvr>
                                      <p:tavLst>
                                        <p:tav tm="0">
                                          <p:val>
                                            <p:strVal val="#ppt_x"/>
                                          </p:val>
                                        </p:tav>
                                        <p:tav tm="100000">
                                          <p:val>
                                            <p:strVal val="#ppt_x"/>
                                          </p:val>
                                        </p:tav>
                                      </p:tavLst>
                                    </p:anim>
                                    <p:anim calcmode="lin" valueType="num">
                                      <p:cBhvr additive="base">
                                        <p:cTn id="19"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7">
                                            <p:txEl>
                                              <p:pRg st="0" end="0"/>
                                            </p:txEl>
                                          </p:spTgt>
                                        </p:tgtEl>
                                        <p:attrNameLst>
                                          <p:attrName>style.visibility</p:attrName>
                                        </p:attrNameLst>
                                      </p:cBhvr>
                                      <p:to>
                                        <p:strVal val="visible"/>
                                      </p:to>
                                    </p:set>
                                    <p:anim calcmode="lin" valueType="num">
                                      <p:cBhvr additive="base">
                                        <p:cTn id="24"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7">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 calcmode="lin" valueType="num">
                                      <p:cBhvr additive="base">
                                        <p:cTn id="2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build="p"/>
      <p:bldP spid="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7" name="Content Placeholder 6">
            <a:extLst>
              <a:ext uri="{FF2B5EF4-FFF2-40B4-BE49-F238E27FC236}">
                <a16:creationId xmlns:a16="http://schemas.microsoft.com/office/drawing/2014/main" id="{74641356-9984-2AB5-8D11-F2D8CD37CDF4}"/>
              </a:ext>
            </a:extLst>
          </p:cNvPr>
          <p:cNvSpPr>
            <a:spLocks noGrp="1"/>
          </p:cNvSpPr>
          <p:nvPr>
            <p:ph sz="quarter" idx="13"/>
          </p:nvPr>
        </p:nvSpPr>
        <p:spPr>
          <a:xfrm>
            <a:off x="89756" y="1537077"/>
            <a:ext cx="8964488" cy="538808"/>
          </a:xfrm>
        </p:spPr>
        <p:txBody>
          <a:bodyPr>
            <a:normAutofit lnSpcReduction="10000"/>
          </a:bodyPr>
          <a:lstStyle/>
          <a:p>
            <a:pPr marL="0" marR="0" indent="0" algn="just">
              <a:lnSpc>
                <a:spcPct val="100000"/>
              </a:lnSpc>
              <a:spcBef>
                <a:spcPts val="0"/>
              </a:spcBef>
              <a:spcAft>
                <a:spcPts val="0"/>
              </a:spcAft>
              <a:buNone/>
            </a:pP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general technolo</a:t>
            </a:r>
            <a:r>
              <a:rPr lang="en-US" sz="1600" cap="non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gical</a:t>
            </a:r>
            <a:r>
              <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flow </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wine involves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two different winemaking processes</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white winemaking and red winemaking.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sp>
        <p:nvSpPr>
          <p:cNvPr id="8" name="Content Placeholder 6">
            <a:extLst>
              <a:ext uri="{FF2B5EF4-FFF2-40B4-BE49-F238E27FC236}">
                <a16:creationId xmlns:a16="http://schemas.microsoft.com/office/drawing/2014/main" id="{C4C4412E-1032-AD03-0E85-9AFB99EF4F12}"/>
              </a:ext>
            </a:extLst>
          </p:cNvPr>
          <p:cNvSpPr txBox="1">
            <a:spLocks/>
          </p:cNvSpPr>
          <p:nvPr/>
        </p:nvSpPr>
        <p:spPr>
          <a:xfrm>
            <a:off x="4750262" y="2207931"/>
            <a:ext cx="4373328" cy="20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R="0" lvl="0" algn="just">
              <a:lnSpc>
                <a:spcPct val="100000"/>
              </a:lnSpc>
              <a:spcBef>
                <a:spcPts val="0"/>
              </a:spcBef>
              <a:spcAft>
                <a:spcPts val="0"/>
              </a:spcAft>
              <a:buFont typeface="Wingdings" panose="05000000000000000000" pitchFamily="2" charset="2"/>
              <a:buChar char="Ø"/>
            </a:pP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After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harvesting process</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finished (step 1 – figure 1), the grapes are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crushed</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grape must release (stage 2 - figure 1). The resulting grape must, in the case of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white winemaking</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subjected immediately to the operation of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separating</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must from the solid parts, by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pressing</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must obtained is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pumped into fermentation vessels</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(stage 4 - figure 1).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8AB9654-4FD6-1CDA-F33D-1B0596E4AC40}"/>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792" y="2075884"/>
            <a:ext cx="4818815" cy="4782115"/>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p:spPr>
      </p:pic>
      <p:sp>
        <p:nvSpPr>
          <p:cNvPr id="9" name="Content Placeholder 6">
            <a:extLst>
              <a:ext uri="{FF2B5EF4-FFF2-40B4-BE49-F238E27FC236}">
                <a16:creationId xmlns:a16="http://schemas.microsoft.com/office/drawing/2014/main" id="{1C4F45C7-5AEF-2FAC-7F85-2432AE2363DC}"/>
              </a:ext>
            </a:extLst>
          </p:cNvPr>
          <p:cNvSpPr txBox="1">
            <a:spLocks/>
          </p:cNvSpPr>
          <p:nvPr/>
        </p:nvSpPr>
        <p:spPr>
          <a:xfrm>
            <a:off x="4715134" y="4378132"/>
            <a:ext cx="4373328" cy="20851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R="0" lvl="0" algn="just">
              <a:lnSpc>
                <a:spcPct val="100000"/>
              </a:lnSpc>
              <a:spcBef>
                <a:spcPts val="0"/>
              </a:spcBef>
              <a:spcAft>
                <a:spcPts val="0"/>
              </a:spcAft>
              <a:buFont typeface="Wingdings" panose="05000000000000000000" pitchFamily="2" charset="2"/>
              <a:buChar char="Ø"/>
            </a:pP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 wines</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must has to remain in contact with the solid parts </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facilitate the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extraction process</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the compounds of interest, respectively color, taste and flavor compounds. If you want to get rosé wines, it is necessary to separate the must after a few hours of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maceration</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3353B84-4AD4-76C1-6059-BFDE4D7AAF06}"/>
              </a:ext>
            </a:extLst>
          </p:cNvPr>
          <p:cNvSpPr txBox="1"/>
          <p:nvPr/>
        </p:nvSpPr>
        <p:spPr>
          <a:xfrm>
            <a:off x="1726788" y="6330899"/>
            <a:ext cx="2983911" cy="461665"/>
          </a:xfrm>
          <a:prstGeom prst="rect">
            <a:avLst/>
          </a:prstGeom>
          <a:noFill/>
        </p:spPr>
        <p:txBody>
          <a:bodyPr wrap="square">
            <a:spAutoFit/>
          </a:bodyPr>
          <a:lstStyle/>
          <a:p>
            <a:pPr marL="0" marR="0" indent="457200" algn="ctr">
              <a:spcBef>
                <a:spcPts val="0"/>
              </a:spcBef>
              <a:tabLst>
                <a:tab pos="457200" algn="l"/>
              </a:tabLst>
            </a:pPr>
            <a:r>
              <a:rPr lang="ro-RO" sz="1200" b="1" dirty="0">
                <a:solidFill>
                  <a:srgbClr val="000000"/>
                </a:solidFill>
                <a:effectLst/>
                <a:latin typeface="Times New Roman" panose="02020603050405020304" pitchFamily="18" charset="0"/>
                <a:ea typeface="Calibri" panose="020F0502020204030204" pitchFamily="34" charset="0"/>
              </a:rPr>
              <a:t>Figure 1. </a:t>
            </a:r>
            <a:r>
              <a:rPr lang="en-US" sz="1200" dirty="0">
                <a:solidFill>
                  <a:srgbClr val="000000"/>
                </a:solidFill>
                <a:effectLst/>
                <a:latin typeface="Times New Roman" panose="02020603050405020304" pitchFamily="18" charset="0"/>
                <a:ea typeface="Calibri" panose="020F0502020204030204" pitchFamily="34" charset="0"/>
              </a:rPr>
              <a:t>The technological flow of wine:</a:t>
            </a:r>
            <a:r>
              <a:rPr lang="ro-RO" sz="1200" dirty="0">
                <a:solidFill>
                  <a:srgbClr val="000000"/>
                </a:solidFill>
                <a:effectLst/>
                <a:latin typeface="Times New Roman" panose="02020603050405020304" pitchFamily="18" charset="0"/>
                <a:ea typeface="Calibri" panose="020F0502020204030204" pitchFamily="34" charset="0"/>
              </a:rPr>
              <a:t> white, rose and red wines </a:t>
            </a:r>
            <a:endParaRPr lang="en-US" sz="1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6766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6" name="Rectangle 75"/>
          <p:cNvSpPr/>
          <p:nvPr/>
        </p:nvSpPr>
        <p:spPr>
          <a:xfrm>
            <a:off x="254562" y="2897666"/>
            <a:ext cx="8680311" cy="1323439"/>
          </a:xfrm>
          <a:prstGeom prst="rect">
            <a:avLst/>
          </a:prstGeom>
        </p:spPr>
        <p:txBody>
          <a:bodyPr wrap="square">
            <a:spAutoFit/>
          </a:bodyPr>
          <a:lstStyle/>
          <a:p>
            <a:pPr algn="just"/>
            <a:r>
              <a:rPr lang="en-GB" sz="2000" dirty="0">
                <a:latin typeface="Calibri" panose="020F0502020204030204" pitchFamily="34" charset="0"/>
                <a:cs typeface="Calibri" panose="020F0502020204030204" pitchFamily="34" charset="0"/>
              </a:rPr>
              <a:t>The results obtained with fuzzy controller are similar with those obtained with PI controller and this aspect confirms the findings presented at the previously solution, regarding </a:t>
            </a:r>
            <a:r>
              <a:rPr lang="en-GB" b="1" i="1" dirty="0">
                <a:latin typeface="Calibri" panose="020F0502020204030204" pitchFamily="34" charset="0"/>
                <a:cs typeface="Calibri" panose="020F0502020204030204" pitchFamily="34" charset="0"/>
              </a:rPr>
              <a:t>the asymmetry of system operating at the variation sense imposed to the reference</a:t>
            </a:r>
            <a:r>
              <a:rPr lang="en-GB"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
        <p:nvSpPr>
          <p:cNvPr id="12" name="TextBox 11"/>
          <p:cNvSpPr txBox="1"/>
          <p:nvPr/>
        </p:nvSpPr>
        <p:spPr>
          <a:xfrm>
            <a:off x="251520" y="2276890"/>
            <a:ext cx="4464496"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Conclusion</a:t>
            </a:r>
          </a:p>
        </p:txBody>
      </p:sp>
      <p:pic>
        <p:nvPicPr>
          <p:cNvPr id="11" name="Picture 1">
            <a:extLst>
              <a:ext uri="{FF2B5EF4-FFF2-40B4-BE49-F238E27FC236}">
                <a16:creationId xmlns:a16="http://schemas.microsoft.com/office/drawing/2014/main" id="{62988AC3-45EF-C891-35D6-57D3BAC2F4D9}"/>
              </a:ext>
            </a:extLst>
          </p:cNvPr>
          <p:cNvPicPr/>
          <p:nvPr/>
        </p:nvPicPr>
        <p:blipFill>
          <a:blip r:embed="rId3"/>
          <a:stretch/>
        </p:blipFill>
        <p:spPr>
          <a:xfrm>
            <a:off x="0" y="0"/>
            <a:ext cx="9144000" cy="948265"/>
          </a:xfrm>
          <a:prstGeom prst="rect">
            <a:avLst/>
          </a:prstGeom>
        </p:spPr>
      </p:pic>
      <p:sp>
        <p:nvSpPr>
          <p:cNvPr id="14" name="Title 1">
            <a:extLst>
              <a:ext uri="{FF2B5EF4-FFF2-40B4-BE49-F238E27FC236}">
                <a16:creationId xmlns:a16="http://schemas.microsoft.com/office/drawing/2014/main" id="{3CD3A8C0-29FF-F831-A8D2-BE5CD699A6CE}"/>
              </a:ext>
            </a:extLst>
          </p:cNvPr>
          <p:cNvSpPr txBox="1">
            <a:spLocks/>
          </p:cNvSpPr>
          <p:nvPr/>
        </p:nvSpPr>
        <p:spPr>
          <a:xfrm>
            <a:off x="685331" y="1164272"/>
            <a:ext cx="7773338" cy="937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a:lnSpc>
                <a:spcPct val="115000"/>
              </a:lnSpc>
              <a:spcBef>
                <a:spcPts val="0"/>
              </a:spcBef>
              <a:spcAft>
                <a:spcPts val="1000"/>
              </a:spcAft>
            </a:pPr>
            <a:r>
              <a:rPr lang="ro-RO" sz="2400"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alcoholic fermentation process temperature automatic control</a:t>
            </a:r>
            <a:endParaRPr lang="en-US" sz="2400" cap="non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F8620AD-D272-6D86-569B-1756910860C1}"/>
              </a:ext>
            </a:extLst>
          </p:cNvPr>
          <p:cNvSpPr txBox="1"/>
          <p:nvPr/>
        </p:nvSpPr>
        <p:spPr>
          <a:xfrm>
            <a:off x="251520" y="4437112"/>
            <a:ext cx="3169755" cy="358816"/>
          </a:xfrm>
          <a:prstGeom prst="rect">
            <a:avLst/>
          </a:prstGeom>
          <a:noFill/>
        </p:spPr>
        <p:txBody>
          <a:bodyPr wrap="square">
            <a:spAutoFit/>
          </a:bodyPr>
          <a:lstStyle/>
          <a:p>
            <a:pPr marL="0" marR="0">
              <a:lnSpc>
                <a:spcPct val="115000"/>
              </a:lnSpc>
              <a:spcBef>
                <a:spcPts val="0"/>
              </a:spcBef>
              <a:spcAft>
                <a:spcPts val="1000"/>
              </a:spcAft>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Exemplification in MATLAB</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
                                            <p:txEl>
                                              <p:pRg st="0" end="0"/>
                                            </p:txEl>
                                          </p:spTgt>
                                        </p:tgtEl>
                                        <p:attrNameLst>
                                          <p:attrName>style.visibility</p:attrName>
                                        </p:attrNameLst>
                                      </p:cBhvr>
                                      <p:to>
                                        <p:strVal val="visible"/>
                                      </p:to>
                                    </p:set>
                                    <p:anim calcmode="lin" valueType="num">
                                      <p:cBhvr additive="base">
                                        <p:cTn id="13" dur="500" fill="hold"/>
                                        <p:tgtEl>
                                          <p:spTgt spid="7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P spid="12" grpId="0" build="p"/>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1">
            <a:extLst>
              <a:ext uri="{FF2B5EF4-FFF2-40B4-BE49-F238E27FC236}">
                <a16:creationId xmlns:a16="http://schemas.microsoft.com/office/drawing/2014/main" id="{2D09C444-B3A4-529A-1026-B31ED02A9120}"/>
              </a:ext>
            </a:extLst>
          </p:cNvPr>
          <p:cNvPicPr/>
          <p:nvPr/>
        </p:nvPicPr>
        <p:blipFill>
          <a:blip r:embed="rId3"/>
          <a:stretch/>
        </p:blipFill>
        <p:spPr>
          <a:xfrm>
            <a:off x="0" y="0"/>
            <a:ext cx="9144000" cy="948265"/>
          </a:xfrm>
          <a:prstGeom prst="rect">
            <a:avLst/>
          </a:prstGeom>
        </p:spPr>
      </p:pic>
      <p:sp>
        <p:nvSpPr>
          <p:cNvPr id="13" name="TextBox 12">
            <a:extLst>
              <a:ext uri="{FF2B5EF4-FFF2-40B4-BE49-F238E27FC236}">
                <a16:creationId xmlns:a16="http://schemas.microsoft.com/office/drawing/2014/main" id="{A1FB14F4-93E4-AA06-F008-FE0F59F26157}"/>
              </a:ext>
            </a:extLst>
          </p:cNvPr>
          <p:cNvSpPr txBox="1"/>
          <p:nvPr/>
        </p:nvSpPr>
        <p:spPr>
          <a:xfrm>
            <a:off x="296652" y="1530972"/>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BF55ABCD-E0B3-BEED-2020-CEA3DA69D2AF}"/>
              </a:ext>
            </a:extLst>
          </p:cNvPr>
          <p:cNvSpPr txBox="1"/>
          <p:nvPr/>
        </p:nvSpPr>
        <p:spPr>
          <a:xfrm>
            <a:off x="251520" y="3255036"/>
            <a:ext cx="8784976" cy="646331"/>
          </a:xfrm>
          <a:prstGeom prst="rect">
            <a:avLst/>
          </a:prstGeom>
          <a:noFill/>
        </p:spPr>
        <p:txBody>
          <a:bodyPr wrap="square">
            <a:spAutoFit/>
          </a:bodyPr>
          <a:lstStyle/>
          <a:p>
            <a:pPr marL="285750" marR="0" lvl="0" indent="-285750" algn="just">
              <a:spcBef>
                <a:spcPts val="600"/>
              </a:spcBef>
              <a:spcAft>
                <a:spcPts val="0"/>
              </a:spcAft>
              <a:buFont typeface="Wingdings" panose="05000000000000000000" pitchFamily="2" charset="2"/>
              <a:buChar char="Ø"/>
            </a:pPr>
            <a:r>
              <a:rPr lang="ro-RO" dirty="0">
                <a:latin typeface="Calibri" panose="020F0502020204030204" pitchFamily="34" charset="0"/>
                <a:ea typeface="Times New Roman" panose="02020603050405020304" pitchFamily="18" charset="0"/>
                <a:cs typeface="Calibri" panose="020F0502020204030204" pitchFamily="34" charset="0"/>
              </a:rPr>
              <a:t>F</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inding</a:t>
            </a:r>
            <a:r>
              <a:rPr lang="en-US" sz="1800" dirty="0">
                <a:effectLst/>
                <a:latin typeface="Calibri" panose="020F0502020204030204" pitchFamily="34" charset="0"/>
                <a:ea typeface="Times New Roman" panose="02020603050405020304" pitchFamily="18" charset="0"/>
                <a:cs typeface="Calibri" panose="020F0502020204030204" pitchFamily="34" charset="0"/>
              </a:rPr>
              <a:t> the solution’s phase determination of the fermentation, at any time of the process</a:t>
            </a:r>
            <a:r>
              <a:rPr lang="ro-RO" sz="1800" dirty="0">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itle 1">
            <a:extLst>
              <a:ext uri="{FF2B5EF4-FFF2-40B4-BE49-F238E27FC236}">
                <a16:creationId xmlns:a16="http://schemas.microsoft.com/office/drawing/2014/main" id="{34C00941-FB06-5B15-7362-7A31095EB4A9}"/>
              </a:ext>
            </a:extLst>
          </p:cNvPr>
          <p:cNvSpPr>
            <a:spLocks noGrp="1"/>
          </p:cNvSpPr>
          <p:nvPr>
            <p:ph type="ctrTitle"/>
          </p:nvPr>
        </p:nvSpPr>
        <p:spPr>
          <a:xfrm>
            <a:off x="251520" y="2626304"/>
            <a:ext cx="5394373" cy="459482"/>
          </a:xfrm>
        </p:spPr>
        <p:txBody>
          <a:bodyPr>
            <a:normAutofit/>
          </a:bodyPr>
          <a:lstStyle/>
          <a:p>
            <a:pPr algn="l"/>
            <a:r>
              <a:rPr lang="en-GB" sz="2000" b="1" cap="none" dirty="0">
                <a:latin typeface="Calibri" panose="020F0502020204030204" pitchFamily="34" charset="0"/>
                <a:cs typeface="Calibri" panose="020F0502020204030204" pitchFamily="34" charset="0"/>
              </a:rPr>
              <a:t>Objectives</a:t>
            </a:r>
            <a:endParaRPr lang="en-US" sz="2000" cap="none"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06CFEB0-6FDA-4784-E1E9-4979C2794B66}"/>
              </a:ext>
            </a:extLst>
          </p:cNvPr>
          <p:cNvSpPr txBox="1"/>
          <p:nvPr/>
        </p:nvSpPr>
        <p:spPr>
          <a:xfrm>
            <a:off x="251520" y="4011787"/>
            <a:ext cx="8712968" cy="923330"/>
          </a:xfrm>
          <a:prstGeom prst="rect">
            <a:avLst/>
          </a:prstGeom>
          <a:noFill/>
        </p:spPr>
        <p:txBody>
          <a:bodyPr wrap="square">
            <a:spAutoFit/>
          </a:bodyPr>
          <a:lstStyle/>
          <a:p>
            <a:pPr marL="285750" marR="0" lvl="0" indent="-285750" algn="just">
              <a:spcBef>
                <a:spcPts val="0"/>
              </a:spcBef>
              <a:spcAft>
                <a:spcPts val="0"/>
              </a:spcAft>
              <a:buFont typeface="Wingdings" panose="05000000000000000000" pitchFamily="2" charset="2"/>
              <a:buChar char="Ø"/>
            </a:pPr>
            <a:r>
              <a:rPr lang="ro-RO" dirty="0">
                <a:latin typeface="Calibri" panose="020F0502020204030204" pitchFamily="34" charset="0"/>
                <a:ea typeface="Times New Roman" panose="02020603050405020304" pitchFamily="18" charset="0"/>
                <a:cs typeface="Calibri" panose="020F0502020204030204" pitchFamily="34" charset="0"/>
              </a:rPr>
              <a:t>T</a:t>
            </a:r>
            <a:r>
              <a:rPr lang="en-US" sz="1800" dirty="0">
                <a:effectLst/>
                <a:latin typeface="Calibri" panose="020F0502020204030204" pitchFamily="34" charset="0"/>
                <a:ea typeface="Times New Roman" panose="02020603050405020304" pitchFamily="18" charset="0"/>
                <a:cs typeface="Calibri" panose="020F0502020204030204" pitchFamily="34" charset="0"/>
              </a:rPr>
              <a:t>he automation control of the process, depending on the length of each fermentation phase, to make decisions for improving the final quality of the wine (a more alcoholic wine, dryer, sweeter etc.) and to determine the end of the process</a:t>
            </a:r>
            <a:r>
              <a:rPr lang="ro-RO" sz="1800" dirty="0">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4F07CB84-6F51-36A4-CE92-EEBE5DDD703B}"/>
              </a:ext>
            </a:extLst>
          </p:cNvPr>
          <p:cNvSpPr txBox="1"/>
          <p:nvPr/>
        </p:nvSpPr>
        <p:spPr>
          <a:xfrm>
            <a:off x="251520" y="5082055"/>
            <a:ext cx="4572000" cy="369332"/>
          </a:xfrm>
          <a:prstGeom prst="rect">
            <a:avLst/>
          </a:prstGeom>
          <a:noFill/>
        </p:spPr>
        <p:txBody>
          <a:bodyPr wrap="square">
            <a:spAutoFit/>
          </a:bodyPr>
          <a:lstStyle/>
          <a:p>
            <a:pPr marL="285750" indent="-285750">
              <a:buFont typeface="Wingdings" panose="05000000000000000000" pitchFamily="2" charset="2"/>
              <a:buChar char="Ø"/>
            </a:pPr>
            <a:r>
              <a:rPr lang="ro-R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 diagnosis of the fermentation process.</a:t>
            </a:r>
            <a:endParaRPr lang="en-US" dirty="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2109BD50-6F39-15E3-300F-21146ED1A2FB}"/>
              </a:ext>
            </a:extLst>
          </p:cNvPr>
          <p:cNvSpPr txBox="1"/>
          <p:nvPr/>
        </p:nvSpPr>
        <p:spPr>
          <a:xfrm>
            <a:off x="6261253" y="1988840"/>
            <a:ext cx="2880320" cy="1569660"/>
          </a:xfrm>
          <a:prstGeom prst="rect">
            <a:avLst/>
          </a:prstGeom>
          <a:noFill/>
        </p:spPr>
        <p:txBody>
          <a:bodyPr wrap="square">
            <a:spAutoFit/>
          </a:bodyPr>
          <a:lstStyle/>
          <a:p>
            <a:pPr marL="285750" indent="-285750">
              <a:buFont typeface="Wingdings" panose="05000000000000000000" pitchFamily="2" charset="2"/>
              <a:buChar char="Ø"/>
            </a:pPr>
            <a:r>
              <a:rPr lang="en-US" sz="1600" dirty="0">
                <a:effectLst/>
                <a:latin typeface="Calibri" panose="020F0502020204030204" pitchFamily="34" charset="0"/>
                <a:ea typeface="Times New Roman" panose="02020603050405020304" pitchFamily="18" charset="0"/>
                <a:cs typeface="Calibri" panose="020F0502020204030204" pitchFamily="34" charset="0"/>
              </a:rPr>
              <a:t>For the development of the application, </a:t>
            </a:r>
            <a:r>
              <a:rPr lang="en-US" sz="1600" b="1" i="1" dirty="0">
                <a:effectLst/>
                <a:latin typeface="Calibri" panose="020F0502020204030204" pitchFamily="34" charset="0"/>
                <a:ea typeface="Times New Roman" panose="02020603050405020304" pitchFamily="18" charset="0"/>
                <a:cs typeface="Calibri" panose="020F0502020204030204" pitchFamily="34" charset="0"/>
              </a:rPr>
              <a:t>the supervision</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b="1" i="1" dirty="0">
                <a:effectLst/>
                <a:latin typeface="Calibri" panose="020F0502020204030204" pitchFamily="34" charset="0"/>
                <a:ea typeface="Times New Roman" panose="02020603050405020304" pitchFamily="18" charset="0"/>
                <a:cs typeface="Calibri" panose="020F0502020204030204" pitchFamily="34" charset="0"/>
              </a:rPr>
              <a:t>control</a:t>
            </a:r>
            <a:r>
              <a:rPr lang="en-US" sz="1600" dirty="0">
                <a:effectLst/>
                <a:latin typeface="Calibri" panose="020F0502020204030204" pitchFamily="34" charset="0"/>
                <a:ea typeface="Times New Roman" panose="02020603050405020304" pitchFamily="18" charset="0"/>
                <a:cs typeface="Calibri" panose="020F0502020204030204" pitchFamily="34" charset="0"/>
              </a:rPr>
              <a:t>, and </a:t>
            </a:r>
            <a:r>
              <a:rPr lang="en-US" sz="1600" b="1" i="1" dirty="0">
                <a:effectLst/>
                <a:latin typeface="Calibri" panose="020F0502020204030204" pitchFamily="34" charset="0"/>
                <a:ea typeface="Times New Roman" panose="02020603050405020304" pitchFamily="18" charset="0"/>
                <a:cs typeface="Calibri" panose="020F0502020204030204" pitchFamily="34" charset="0"/>
              </a:rPr>
              <a:t>data acquisition software</a:t>
            </a:r>
            <a:r>
              <a:rPr lang="en-US" sz="1600" dirty="0">
                <a:effectLst/>
                <a:latin typeface="Calibri" panose="020F0502020204030204" pitchFamily="34" charset="0"/>
                <a:ea typeface="Times New Roman" panose="02020603050405020304" pitchFamily="18" charset="0"/>
                <a:cs typeface="Calibri" panose="020F0502020204030204" pitchFamily="34" charset="0"/>
              </a:rPr>
              <a:t> of the bioreactor from the research laboratory equipment were used. </a:t>
            </a:r>
            <a:endParaRPr lang="ro-RO" sz="16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9FBFD2A6-6C0F-1F3B-DD41-2535E79EA06F}"/>
              </a:ext>
            </a:extLst>
          </p:cNvPr>
          <p:cNvPicPr>
            <a:picLocks noChangeAspect="1"/>
          </p:cNvPicPr>
          <p:nvPr/>
        </p:nvPicPr>
        <p:blipFill>
          <a:blip r:embed="rId4"/>
          <a:stretch>
            <a:fillRect/>
          </a:stretch>
        </p:blipFill>
        <p:spPr>
          <a:xfrm>
            <a:off x="2427" y="1896529"/>
            <a:ext cx="6680139" cy="4961471"/>
          </a:xfrm>
          <a:prstGeom prst="rect">
            <a:avLst/>
          </a:prstGeom>
        </p:spPr>
      </p:pic>
      <p:sp>
        <p:nvSpPr>
          <p:cNvPr id="24" name="TextBox 23">
            <a:extLst>
              <a:ext uri="{FF2B5EF4-FFF2-40B4-BE49-F238E27FC236}">
                <a16:creationId xmlns:a16="http://schemas.microsoft.com/office/drawing/2014/main" id="{76123F74-5C7A-EB2F-2378-62C3DE1C23CF}"/>
              </a:ext>
            </a:extLst>
          </p:cNvPr>
          <p:cNvSpPr txBox="1"/>
          <p:nvPr/>
        </p:nvSpPr>
        <p:spPr>
          <a:xfrm>
            <a:off x="4179224" y="6334780"/>
            <a:ext cx="5006684" cy="523220"/>
          </a:xfrm>
          <a:prstGeom prst="rect">
            <a:avLst/>
          </a:prstGeom>
          <a:noFill/>
        </p:spPr>
        <p:txBody>
          <a:bodyPr wrap="square">
            <a:spAutoFit/>
          </a:bodyPr>
          <a:lstStyle/>
          <a:p>
            <a:pPr algn="ctr"/>
            <a:r>
              <a:rPr lang="en-US" sz="1400" b="1" dirty="0">
                <a:effectLst/>
                <a:latin typeface="Calibri" panose="020F0502020204030204" pitchFamily="34" charset="0"/>
                <a:ea typeface="Times New Roman" panose="02020603050405020304" pitchFamily="18" charset="0"/>
                <a:cs typeface="Calibri" panose="020F0502020204030204" pitchFamily="34" charset="0"/>
              </a:rPr>
              <a:t>Figure 1</a:t>
            </a:r>
            <a:r>
              <a:rPr lang="ro-RO" sz="1400" b="1" dirty="0">
                <a:effectLst/>
                <a:latin typeface="Calibri" panose="020F0502020204030204" pitchFamily="34" charset="0"/>
                <a:ea typeface="Times New Roman" panose="02020603050405020304" pitchFamily="18" charset="0"/>
                <a:cs typeface="Calibri" panose="020F0502020204030204" pitchFamily="34" charset="0"/>
              </a:rPr>
              <a:t>7</a:t>
            </a:r>
            <a:r>
              <a:rPr lang="en-US" sz="1400" b="1" dirty="0">
                <a:effectLst/>
                <a:latin typeface="Calibri" panose="020F0502020204030204" pitchFamily="34" charset="0"/>
                <a:ea typeface="Times New Roman" panose="02020603050405020304" pitchFamily="18" charset="0"/>
                <a:cs typeface="Calibri" panose="020F0502020204030204" pitchFamily="34" charset="0"/>
              </a:rPr>
              <a:t>. </a:t>
            </a:r>
            <a:r>
              <a:rPr lang="en-US" sz="1400" dirty="0">
                <a:effectLst/>
                <a:latin typeface="Calibri" panose="020F0502020204030204" pitchFamily="34" charset="0"/>
                <a:ea typeface="Times New Roman" panose="02020603050405020304" pitchFamily="18" charset="0"/>
                <a:cs typeface="Calibri" panose="020F0502020204030204" pitchFamily="34" charset="0"/>
              </a:rPr>
              <a:t>The scheme of the alcoholic fermentation process control system</a:t>
            </a:r>
            <a:endParaRPr lang="en-US" sz="1400" dirty="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2109BD50-6F39-15E3-300F-21146ED1A2FB}"/>
              </a:ext>
            </a:extLst>
          </p:cNvPr>
          <p:cNvSpPr txBox="1"/>
          <p:nvPr/>
        </p:nvSpPr>
        <p:spPr>
          <a:xfrm>
            <a:off x="107504" y="1988840"/>
            <a:ext cx="9034069" cy="1487587"/>
          </a:xfrm>
          <a:prstGeom prst="rect">
            <a:avLst/>
          </a:prstGeom>
          <a:noFill/>
        </p:spPr>
        <p:txBody>
          <a:bodyPr wrap="square">
            <a:spAutoFit/>
          </a:bodyPr>
          <a:lstStyle/>
          <a:p>
            <a:pPr marL="285750" marR="0" indent="-285750" algn="just">
              <a:lnSpc>
                <a:spcPts val="1300"/>
              </a:lnSpc>
              <a:spcBef>
                <a:spcPts val="0"/>
              </a:spcBef>
              <a:spcAft>
                <a:spcPts val="0"/>
              </a:spcAft>
              <a:buFont typeface="Wingdings" panose="05000000000000000000" pitchFamily="2" charset="2"/>
              <a:buChar char="Ø"/>
            </a:pPr>
            <a:r>
              <a:rPr lang="en-US"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main sources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knowledge applied in designing the knowledge-based control system were: </a:t>
            </a:r>
          </a:p>
          <a:p>
            <a:pPr marR="0" lvl="0" algn="just">
              <a:spcBef>
                <a:spcPts val="600"/>
              </a:spcBef>
              <a:spcAft>
                <a:spcPts val="0"/>
              </a:spcAft>
            </a:pPr>
            <a:r>
              <a:rPr lang="ro-RO"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expert in the domain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the alcoholic fermentation processes;</a:t>
            </a:r>
            <a:endParaRPr lang="ro-RO"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lgn="just">
              <a:spcBef>
                <a:spcPts val="600"/>
              </a:spcBef>
              <a:spcAft>
                <a:spcPts val="0"/>
              </a:spcAft>
            </a:pPr>
            <a:r>
              <a:rPr lang="ro-RO"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information obtained from </a:t>
            </a:r>
            <a:r>
              <a:rPr lang="en-US"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case studies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from </a:t>
            </a:r>
            <a:r>
              <a:rPr lang="en-US"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experimental data</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ro-RO"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lgn="just">
              <a:spcBef>
                <a:spcPts val="600"/>
              </a:spcBef>
              <a:spcAft>
                <a:spcPts val="0"/>
              </a:spcAft>
            </a:pPr>
            <a:r>
              <a:rPr lang="ro-RO"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en-US"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t>
            </a:r>
            <a:r>
              <a:rPr lang="en-US"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specialised</a:t>
            </a:r>
            <a:r>
              <a:rPr lang="en-US"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literature</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11" name="TextBox 10">
            <a:extLst>
              <a:ext uri="{FF2B5EF4-FFF2-40B4-BE49-F238E27FC236}">
                <a16:creationId xmlns:a16="http://schemas.microsoft.com/office/drawing/2014/main" id="{9882E8CD-5109-24A5-F2C7-CB9CD464A529}"/>
              </a:ext>
            </a:extLst>
          </p:cNvPr>
          <p:cNvSpPr txBox="1"/>
          <p:nvPr/>
        </p:nvSpPr>
        <p:spPr>
          <a:xfrm>
            <a:off x="253346" y="3717032"/>
            <a:ext cx="8816220" cy="646331"/>
          </a:xfrm>
          <a:prstGeom prst="rect">
            <a:avLst/>
          </a:prstGeom>
          <a:noFill/>
        </p:spPr>
        <p:txBody>
          <a:bodyPr wrap="square">
            <a:spAutoFit/>
          </a:bodyPr>
          <a:lstStyle/>
          <a:p>
            <a:pPr marL="285750" marR="0" indent="-285750">
              <a:spcBef>
                <a:spcPts val="1200"/>
              </a:spcBef>
              <a:spcAft>
                <a:spcPts val="600"/>
              </a:spcAft>
              <a:buFont typeface="Wingdings" panose="05000000000000000000" pitchFamily="2" charset="2"/>
              <a:buChar char="Ø"/>
            </a:pP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Information on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rocesses</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btained</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from a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epresentative</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xperimental</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ata</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nalysis</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9A873E1F-D956-9920-B189-D8A484116480}"/>
              </a:ext>
            </a:extLst>
          </p:cNvPr>
          <p:cNvSpPr txBox="1"/>
          <p:nvPr/>
        </p:nvSpPr>
        <p:spPr>
          <a:xfrm>
            <a:off x="109931" y="4432407"/>
            <a:ext cx="9034069" cy="1477328"/>
          </a:xfrm>
          <a:prstGeom prst="rect">
            <a:avLst/>
          </a:prstGeom>
          <a:noFill/>
        </p:spPr>
        <p:txBody>
          <a:bodyPr wrap="square">
            <a:spAutoFit/>
          </a:bodyPr>
          <a:lstStyle/>
          <a:p>
            <a:pPr marL="0" marR="0" indent="269875" algn="just">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a result of the experience exchange with the experts in winemaking, ten datasets of “representative” experimental data were used for the analysis produced in the bioreactor in the research laboratory. The following findings resulted from the examination of the physical, chemical, and microbiological variables of the initial conditions, as well as of the control conditions:</a:t>
            </a:r>
          </a:p>
        </p:txBody>
      </p:sp>
      <p:sp>
        <p:nvSpPr>
          <p:cNvPr id="17" name="TextBox 16">
            <a:extLst>
              <a:ext uri="{FF2B5EF4-FFF2-40B4-BE49-F238E27FC236}">
                <a16:creationId xmlns:a16="http://schemas.microsoft.com/office/drawing/2014/main" id="{CD602FDD-159C-A2B3-9068-CA090669C00F}"/>
              </a:ext>
            </a:extLst>
          </p:cNvPr>
          <p:cNvSpPr txBox="1"/>
          <p:nvPr/>
        </p:nvSpPr>
        <p:spPr>
          <a:xfrm>
            <a:off x="198981" y="5980422"/>
            <a:ext cx="8746037" cy="646331"/>
          </a:xfrm>
          <a:prstGeom prst="rect">
            <a:avLst/>
          </a:prstGeom>
          <a:noFill/>
        </p:spPr>
        <p:txBody>
          <a:bodyPr wrap="square">
            <a:spAutoFit/>
          </a:bodyPr>
          <a:lstStyle/>
          <a:p>
            <a:pPr marL="342900" marR="0" lvl="0" indent="-342900" algn="just">
              <a:spcBef>
                <a:spcPts val="600"/>
              </a:spcBef>
              <a:spcAft>
                <a:spcPts val="0"/>
              </a:spcAf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investigation of the experimental data was conducted in four distinct control situations, presented in </a:t>
            </a:r>
            <a:r>
              <a:rPr lang="ro-R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able </a:t>
            </a:r>
            <a:r>
              <a:rPr lang="ro-R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3591302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3" name="Object 2">
            <a:extLst>
              <a:ext uri="{FF2B5EF4-FFF2-40B4-BE49-F238E27FC236}">
                <a16:creationId xmlns:a16="http://schemas.microsoft.com/office/drawing/2014/main" id="{71770669-B170-8764-6A2C-493CB63C79F2}"/>
              </a:ext>
            </a:extLst>
          </p:cNvPr>
          <p:cNvGraphicFramePr>
            <a:graphicFrameLocks noChangeAspect="1"/>
          </p:cNvGraphicFramePr>
          <p:nvPr>
            <p:extLst>
              <p:ext uri="{D42A27DB-BD31-4B8C-83A1-F6EECF244321}">
                <p14:modId xmlns:p14="http://schemas.microsoft.com/office/powerpoint/2010/main" val="4146237213"/>
              </p:ext>
            </p:extLst>
          </p:nvPr>
        </p:nvGraphicFramePr>
        <p:xfrm>
          <a:off x="85037" y="1716088"/>
          <a:ext cx="7871339" cy="5313312"/>
        </p:xfrm>
        <a:graphic>
          <a:graphicData uri="http://schemas.openxmlformats.org/presentationml/2006/ole">
            <mc:AlternateContent xmlns:mc="http://schemas.openxmlformats.org/markup-compatibility/2006">
              <mc:Choice xmlns:v="urn:schemas-microsoft-com:vml" Requires="v">
                <p:oleObj name="Document" r:id="rId4" imgW="5613400" imgH="3424182" progId="Word.Document.12">
                  <p:embed/>
                </p:oleObj>
              </mc:Choice>
              <mc:Fallback>
                <p:oleObj name="Document" r:id="rId4" imgW="5613400" imgH="3424182" progId="Word.Document.12">
                  <p:embed/>
                  <p:pic>
                    <p:nvPicPr>
                      <p:cNvPr id="0" name=""/>
                      <p:cNvPicPr/>
                      <p:nvPr/>
                    </p:nvPicPr>
                    <p:blipFill>
                      <a:blip r:embed="rId5"/>
                      <a:stretch>
                        <a:fillRect/>
                      </a:stretch>
                    </p:blipFill>
                    <p:spPr>
                      <a:xfrm>
                        <a:off x="85037" y="1716088"/>
                        <a:ext cx="7871339" cy="5313312"/>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D99A0018-3CB6-1E30-EAA0-D4B4D58CBF43}"/>
              </a:ext>
            </a:extLst>
          </p:cNvPr>
          <p:cNvSpPr txBox="1"/>
          <p:nvPr/>
        </p:nvSpPr>
        <p:spPr>
          <a:xfrm>
            <a:off x="7452320" y="3597123"/>
            <a:ext cx="1944216" cy="830997"/>
          </a:xfrm>
          <a:prstGeom prst="rect">
            <a:avLst/>
          </a:prstGeom>
          <a:noFill/>
        </p:spPr>
        <p:txBody>
          <a:bodyPr wrap="square">
            <a:spAutoFit/>
          </a:bodyPr>
          <a:lstStyle/>
          <a:p>
            <a:pPr marL="269875" marR="269875" algn="ctr"/>
            <a:r>
              <a:rPr lang="en-US" sz="12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Table </a:t>
            </a:r>
            <a:r>
              <a:rPr lang="ro-RO" sz="12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a:t>
            </a:r>
            <a:r>
              <a:rPr lang="en-US" sz="12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marL="269875" marR="269875" algn="ctr"/>
            <a:r>
              <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four types of fermentations realized at 21 °C.</a:t>
            </a:r>
          </a:p>
        </p:txBody>
      </p:sp>
    </p:spTree>
    <p:extLst>
      <p:ext uri="{BB962C8B-B14F-4D97-AF65-F5344CB8AC3E}">
        <p14:creationId xmlns:p14="http://schemas.microsoft.com/office/powerpoint/2010/main" val="1291978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779262"/>
            <a:ext cx="8816220" cy="646331"/>
          </a:xfrm>
          <a:prstGeom prst="rect">
            <a:avLst/>
          </a:prstGeom>
          <a:noFill/>
        </p:spPr>
        <p:txBody>
          <a:bodyPr wrap="square">
            <a:spAutoFit/>
          </a:bodyPr>
          <a:lstStyle/>
          <a:p>
            <a:pPr marL="285750" marR="0" indent="-285750">
              <a:spcBef>
                <a:spcPts val="1200"/>
              </a:spcBef>
              <a:spcAft>
                <a:spcPts val="600"/>
              </a:spcAft>
              <a:buFont typeface="Wingdings" panose="05000000000000000000" pitchFamily="2" charset="2"/>
              <a:buChar char="Ø"/>
            </a:pP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Information on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rocesses</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btained</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from a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epresentative</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xperimental</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ata</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nalysis</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FB3CF985-DD16-A5ED-ECC4-E64CFDD2C5A0}"/>
              </a:ext>
            </a:extLst>
          </p:cNvPr>
          <p:cNvSpPr txBox="1"/>
          <p:nvPr/>
        </p:nvSpPr>
        <p:spPr>
          <a:xfrm>
            <a:off x="148268" y="2617680"/>
            <a:ext cx="8960236" cy="584775"/>
          </a:xfrm>
          <a:prstGeom prst="rect">
            <a:avLst/>
          </a:prstGeom>
          <a:noFill/>
        </p:spPr>
        <p:txBody>
          <a:bodyPr wrap="square">
            <a:spAutoFit/>
          </a:bodyPr>
          <a:lstStyle/>
          <a:p>
            <a:pPr marR="0" lvl="0" algn="just">
              <a:spcBef>
                <a:spcPts val="1200"/>
              </a:spcBef>
              <a:spcAft>
                <a:spcPts val="0"/>
              </a:spcAft>
            </a:pPr>
            <a:r>
              <a:rPr lang="ro-RO" sz="1600" dirty="0">
                <a:effectLst/>
                <a:latin typeface="Calibri" panose="020F0502020204030204" pitchFamily="34" charset="0"/>
                <a:ea typeface="Times New Roman" panose="02020603050405020304" pitchFamily="18" charset="0"/>
                <a:cs typeface="Calibri" panose="020F0502020204030204" pitchFamily="34" charset="0"/>
              </a:rPr>
              <a:t>2. </a:t>
            </a:r>
            <a:r>
              <a:rPr lang="en-US" sz="1600" dirty="0">
                <a:effectLst/>
                <a:latin typeface="Calibri" panose="020F0502020204030204" pitchFamily="34" charset="0"/>
                <a:ea typeface="Times New Roman" panose="02020603050405020304" pitchFamily="18" charset="0"/>
                <a:cs typeface="Calibri" panose="020F0502020204030204" pitchFamily="34" charset="0"/>
              </a:rPr>
              <a:t>Similar evolutions of the process were obtained under the same control conditions and, thus, of the monitored variables.</a:t>
            </a:r>
          </a:p>
        </p:txBody>
      </p:sp>
      <p:sp>
        <p:nvSpPr>
          <p:cNvPr id="18" name="TextBox 17">
            <a:extLst>
              <a:ext uri="{FF2B5EF4-FFF2-40B4-BE49-F238E27FC236}">
                <a16:creationId xmlns:a16="http://schemas.microsoft.com/office/drawing/2014/main" id="{0C2BC9B1-485A-3969-3EE8-DAEB246D727E}"/>
              </a:ext>
            </a:extLst>
          </p:cNvPr>
          <p:cNvSpPr txBox="1"/>
          <p:nvPr/>
        </p:nvSpPr>
        <p:spPr>
          <a:xfrm>
            <a:off x="112568" y="3267976"/>
            <a:ext cx="8960236" cy="2215991"/>
          </a:xfrm>
          <a:prstGeom prst="rect">
            <a:avLst/>
          </a:prstGeom>
          <a:noFill/>
        </p:spPr>
        <p:txBody>
          <a:bodyPr wrap="square">
            <a:spAutoFit/>
          </a:bodyPr>
          <a:lstStyle/>
          <a:p>
            <a:pPr marR="0" lvl="0">
              <a:spcBef>
                <a:spcPts val="0"/>
              </a:spcBef>
              <a:spcAft>
                <a:spcPts val="0"/>
              </a:spcAft>
            </a:pPr>
            <a:r>
              <a:rPr lang="ro-RO" sz="1600" dirty="0">
                <a:effectLst/>
                <a:latin typeface="Calibri" panose="020F0502020204030204" pitchFamily="34" charset="0"/>
                <a:ea typeface="Times New Roman" panose="02020603050405020304" pitchFamily="18" charset="0"/>
                <a:cs typeface="Calibri" panose="020F0502020204030204" pitchFamily="34" charset="0"/>
              </a:rPr>
              <a:t>3. Clues were identified in the experimental data regarding the process of the variables’ correlations, which are of interest in the process control context. The following can be mentioned: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R="0" lvl="0" algn="just">
              <a:spcBef>
                <a:spcPts val="600"/>
              </a:spcBef>
              <a:spcAft>
                <a:spcPts val="0"/>
              </a:spcAft>
              <a:tabLst>
                <a:tab pos="678180" algn="l"/>
              </a:tabLst>
            </a:pPr>
            <a:r>
              <a:rPr lang="ro-RO" sz="1600" dirty="0">
                <a:effectLst/>
                <a:latin typeface="Calibri" panose="020F0502020204030204" pitchFamily="34" charset="0"/>
                <a:ea typeface="Times New Roman" panose="02020603050405020304" pitchFamily="18" charset="0"/>
                <a:cs typeface="Calibri" panose="020F0502020204030204" pitchFamily="34" charset="0"/>
              </a:rPr>
              <a:t>	- </a:t>
            </a:r>
            <a:r>
              <a:rPr lang="en-US" sz="1600" dirty="0">
                <a:effectLst/>
                <a:latin typeface="Calibri" panose="020F0502020204030204" pitchFamily="34" charset="0"/>
                <a:ea typeface="Times New Roman" panose="02020603050405020304" pitchFamily="18" charset="0"/>
                <a:cs typeface="Calibri" panose="020F0502020204030204" pitchFamily="34" charset="0"/>
              </a:rPr>
              <a:t>the temperature and the heat transfer variations affect the fermentation process quality (the alcohol concentration,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flavourings</a:t>
            </a:r>
            <a:r>
              <a:rPr lang="en-US" sz="1600" dirty="0">
                <a:effectLst/>
                <a:latin typeface="Calibri" panose="020F0502020204030204" pitchFamily="34" charset="0"/>
                <a:ea typeface="Times New Roman" panose="02020603050405020304" pitchFamily="18" charset="0"/>
                <a:cs typeface="Calibri" panose="020F0502020204030204" pitchFamily="34" charset="0"/>
              </a:rPr>
              <a:t>, and by-product concentration) as well as the duration of fermentation</a:t>
            </a:r>
            <a:endParaRPr lang="ro-RO" sz="1600" dirty="0">
              <a:latin typeface="Calibri" panose="020F0502020204030204" pitchFamily="34" charset="0"/>
              <a:ea typeface="Times New Roman" panose="02020603050405020304" pitchFamily="18" charset="0"/>
              <a:cs typeface="Calibri" panose="020F0502020204030204" pitchFamily="34" charset="0"/>
            </a:endParaRPr>
          </a:p>
          <a:p>
            <a:pPr marR="0" lvl="0" algn="just">
              <a:spcBef>
                <a:spcPts val="600"/>
              </a:spcBef>
              <a:spcAft>
                <a:spcPts val="0"/>
              </a:spcAft>
              <a:tabLst>
                <a:tab pos="678180" algn="l"/>
              </a:tabLst>
            </a:pPr>
            <a:r>
              <a:rPr lang="ro-RO" sz="1600" dirty="0">
                <a:effectLst/>
                <a:latin typeface="Calibri" panose="020F0502020204030204" pitchFamily="34" charset="0"/>
                <a:ea typeface="Times New Roman" panose="02020603050405020304" pitchFamily="18" charset="0"/>
                <a:cs typeface="Calibri" panose="020F0502020204030204" pitchFamily="34" charset="0"/>
              </a:rPr>
              <a:t>	- </a:t>
            </a:r>
            <a:r>
              <a:rPr lang="en-US" sz="1600" dirty="0">
                <a:effectLst/>
                <a:latin typeface="Calibri" panose="020F0502020204030204" pitchFamily="34" charset="0"/>
                <a:ea typeface="Times New Roman" panose="02020603050405020304" pitchFamily="18" charset="0"/>
                <a:cs typeface="Calibri" panose="020F0502020204030204" pitchFamily="34" charset="0"/>
              </a:rPr>
              <a:t>the CO</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2</a:t>
            </a:r>
            <a:r>
              <a:rPr lang="en-US" sz="1600" dirty="0">
                <a:effectLst/>
                <a:latin typeface="Calibri" panose="020F0502020204030204" pitchFamily="34" charset="0"/>
                <a:ea typeface="Times New Roman" panose="02020603050405020304" pitchFamily="18" charset="0"/>
                <a:cs typeface="Calibri" panose="020F0502020204030204" pitchFamily="34" charset="0"/>
              </a:rPr>
              <a:t> quantity released during each phase of the fermentation process (especially in the tumultuous phase when the biomass is formed) provides relevant information regarding the evolution of the process’s important variables (the substrate consumption, the biomass growth, the substrate deficiency in nitrogen and vitamins, and the alcohol production).</a:t>
            </a:r>
          </a:p>
        </p:txBody>
      </p:sp>
    </p:spTree>
    <p:extLst>
      <p:ext uri="{BB962C8B-B14F-4D97-AF65-F5344CB8AC3E}">
        <p14:creationId xmlns:p14="http://schemas.microsoft.com/office/powerpoint/2010/main" val="3254042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779262"/>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34888" y="2348880"/>
            <a:ext cx="8960236" cy="584775"/>
          </a:xfrm>
          <a:prstGeom prst="rect">
            <a:avLst/>
          </a:prstGeom>
          <a:noFill/>
        </p:spPr>
        <p:txBody>
          <a:bodyPr wrap="square">
            <a:spAutoFit/>
          </a:bodyPr>
          <a:lstStyle/>
          <a:p>
            <a:pPr marL="285750" marR="0" indent="-285750" algn="just">
              <a:spcBef>
                <a:spcPts val="0"/>
              </a:spcBef>
              <a:spcAft>
                <a:spcPts val="0"/>
              </a:spcAft>
              <a:buFont typeface="Wingdings" panose="05000000000000000000" pitchFamily="2" charset="2"/>
              <a:buChar char="Ø"/>
            </a:pP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white wine’s alcoholic fermentation process was designed as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three-level system</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p:txBody>
      </p:sp>
      <p:sp>
        <p:nvSpPr>
          <p:cNvPr id="10" name="TextBox 9">
            <a:extLst>
              <a:ext uri="{FF2B5EF4-FFF2-40B4-BE49-F238E27FC236}">
                <a16:creationId xmlns:a16="http://schemas.microsoft.com/office/drawing/2014/main" id="{50704138-BC85-DE14-6163-E473AC220EC8}"/>
              </a:ext>
            </a:extLst>
          </p:cNvPr>
          <p:cNvSpPr txBox="1"/>
          <p:nvPr/>
        </p:nvSpPr>
        <p:spPr>
          <a:xfrm>
            <a:off x="28600" y="3056766"/>
            <a:ext cx="8960236" cy="584775"/>
          </a:xfrm>
          <a:prstGeom prst="rect">
            <a:avLst/>
          </a:prstGeom>
          <a:noFill/>
        </p:spPr>
        <p:txBody>
          <a:bodyPr wrap="square">
            <a:spAutoFit/>
          </a:bodyPr>
          <a:lstStyle/>
          <a:p>
            <a:pPr marR="0" algn="just">
              <a:spcBef>
                <a:spcPts val="0"/>
              </a:spcBef>
              <a:spcAft>
                <a:spcPts val="0"/>
              </a:spcAft>
            </a:pPr>
            <a:r>
              <a:rPr lang="en-US"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Level zero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represents the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measurement and adjustment loops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the bioreactor, regarding the pressure, the CO</a:t>
            </a:r>
            <a:r>
              <a:rPr lang="en-US" sz="16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O</a:t>
            </a:r>
            <a:r>
              <a:rPr lang="en-US" sz="16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concentrations, the pH, the pO</a:t>
            </a:r>
            <a:r>
              <a:rPr lang="en-US" sz="16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temperature, and the level. </a:t>
            </a:r>
          </a:p>
        </p:txBody>
      </p:sp>
      <p:sp>
        <p:nvSpPr>
          <p:cNvPr id="15" name="TextBox 14">
            <a:extLst>
              <a:ext uri="{FF2B5EF4-FFF2-40B4-BE49-F238E27FC236}">
                <a16:creationId xmlns:a16="http://schemas.microsoft.com/office/drawing/2014/main" id="{31058C7A-63E3-238D-53C4-49E8C8175A18}"/>
              </a:ext>
            </a:extLst>
          </p:cNvPr>
          <p:cNvSpPr txBox="1"/>
          <p:nvPr/>
        </p:nvSpPr>
        <p:spPr>
          <a:xfrm>
            <a:off x="17038" y="3762556"/>
            <a:ext cx="8960236" cy="1569660"/>
          </a:xfrm>
          <a:prstGeom prst="rect">
            <a:avLst/>
          </a:prstGeom>
          <a:noFill/>
        </p:spPr>
        <p:txBody>
          <a:bodyPr wrap="square">
            <a:spAutoFit/>
          </a:bodyPr>
          <a:lstStyle/>
          <a:p>
            <a:pPr marR="0" algn="just">
              <a:spcBef>
                <a:spcPts val="0"/>
              </a:spcBef>
              <a:spcAft>
                <a:spcPts val="0"/>
              </a:spcAft>
            </a:pPr>
            <a:r>
              <a:rPr lang="en-US"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the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first level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control, the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three phases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the process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are the detected function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the characteristics of the fermentation medium (the initial substrate concentration, the nitrogen content that can be assimilated, the vitamin content, the initial concentration of biomass, and the type of yeasts) and, thus, functions of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phase’s duration</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main variables determined at this level are the CO</a:t>
            </a:r>
            <a:r>
              <a:rPr lang="en-US" sz="16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concentration, the pH, and the optical density, which provides information regarding the total biomass concentration during the process. </a:t>
            </a:r>
          </a:p>
        </p:txBody>
      </p:sp>
      <p:sp>
        <p:nvSpPr>
          <p:cNvPr id="16" name="TextBox 15">
            <a:extLst>
              <a:ext uri="{FF2B5EF4-FFF2-40B4-BE49-F238E27FC236}">
                <a16:creationId xmlns:a16="http://schemas.microsoft.com/office/drawing/2014/main" id="{4058DC5B-DA5F-D1C2-D251-868F8CBDD000}"/>
              </a:ext>
            </a:extLst>
          </p:cNvPr>
          <p:cNvSpPr txBox="1"/>
          <p:nvPr/>
        </p:nvSpPr>
        <p:spPr>
          <a:xfrm>
            <a:off x="48575" y="5453231"/>
            <a:ext cx="8960236" cy="830997"/>
          </a:xfrm>
          <a:prstGeom prst="rect">
            <a:avLst/>
          </a:prstGeom>
          <a:noFill/>
        </p:spPr>
        <p:txBody>
          <a:bodyPr wrap="square">
            <a:spAutoFit/>
          </a:bodyPr>
          <a:lstStyle/>
          <a:p>
            <a:pPr marR="0" algn="just">
              <a:spcBef>
                <a:spcPts val="0"/>
              </a:spcBef>
              <a:spcAft>
                <a:spcPts val="0"/>
              </a:spcAft>
            </a:pPr>
            <a:r>
              <a:rPr lang="en-US"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 level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achieves the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sequence supervision of the process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sequence of the operations of a fermentation batch) so that this level creates a continuous process. The second control level ensures the quality of the process, as well as its diagnosis. </a:t>
            </a:r>
          </a:p>
        </p:txBody>
      </p:sp>
    </p:spTree>
    <p:extLst>
      <p:ext uri="{BB962C8B-B14F-4D97-AF65-F5344CB8AC3E}">
        <p14:creationId xmlns:p14="http://schemas.microsoft.com/office/powerpoint/2010/main" val="2430956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0"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691516"/>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2132856"/>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50704138-BC85-DE14-6163-E473AC220EC8}"/>
              </a:ext>
            </a:extLst>
          </p:cNvPr>
          <p:cNvSpPr txBox="1"/>
          <p:nvPr/>
        </p:nvSpPr>
        <p:spPr>
          <a:xfrm>
            <a:off x="-1226" y="2492896"/>
            <a:ext cx="8960236" cy="892552"/>
          </a:xfrm>
          <a:prstGeom prst="rect">
            <a:avLst/>
          </a:prstGeom>
          <a:noFill/>
        </p:spPr>
        <p:txBody>
          <a:bodyPr wrap="square">
            <a:spAutoFit/>
          </a:bodyPr>
          <a:lstStyle/>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Based on the experimental data obtained from the four types of fermentation, the following evolutions were observed: the pH, the optical density (the total concentration </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 the biomass), and the CO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realised</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concentration as shown in figures 18–22.</a:t>
            </a:r>
          </a:p>
        </p:txBody>
      </p:sp>
      <p:graphicFrame>
        <p:nvGraphicFramePr>
          <p:cNvPr id="12" name="Chart 11">
            <a:extLst>
              <a:ext uri="{FF2B5EF4-FFF2-40B4-BE49-F238E27FC236}">
                <a16:creationId xmlns:a16="http://schemas.microsoft.com/office/drawing/2014/main" id="{B42E0E97-2E5F-50EB-2769-C8DDC9C2A165}"/>
              </a:ext>
            </a:extLst>
          </p:cNvPr>
          <p:cNvGraphicFramePr/>
          <p:nvPr>
            <p:extLst>
              <p:ext uri="{D42A27DB-BD31-4B8C-83A1-F6EECF244321}">
                <p14:modId xmlns:p14="http://schemas.microsoft.com/office/powerpoint/2010/main" val="146344391"/>
              </p:ext>
            </p:extLst>
          </p:nvPr>
        </p:nvGraphicFramePr>
        <p:xfrm>
          <a:off x="108916" y="3284984"/>
          <a:ext cx="5904656" cy="352397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8EC9E73F-F07A-667F-0DF2-40DB2036C5DF}"/>
              </a:ext>
            </a:extLst>
          </p:cNvPr>
          <p:cNvSpPr txBox="1"/>
          <p:nvPr/>
        </p:nvSpPr>
        <p:spPr>
          <a:xfrm>
            <a:off x="6010127" y="4677641"/>
            <a:ext cx="2952328" cy="738664"/>
          </a:xfrm>
          <a:prstGeom prst="rect">
            <a:avLst/>
          </a:prstGeom>
          <a:noFill/>
        </p:spPr>
        <p:txBody>
          <a:bodyPr wrap="square">
            <a:spAutoFit/>
          </a:bodyPr>
          <a:lstStyle/>
          <a:p>
            <a:pPr algn="ctr"/>
            <a:r>
              <a:rPr lang="en-US" sz="1400" dirty="0">
                <a:effectLst/>
                <a:latin typeface="Calibri" panose="020F0502020204030204" pitchFamily="34" charset="0"/>
                <a:ea typeface="Calibri" panose="020F0502020204030204" pitchFamily="34" charset="0"/>
                <a:cs typeface="Calibri" panose="020F0502020204030204" pitchFamily="34" charset="0"/>
              </a:rPr>
              <a:t>Figure 18. The evolution of the pH during the four types of fermentations</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85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Graphic spid="12" grpId="0">
        <p:bldAsOne/>
      </p:bldGraphic>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835532"/>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2267580"/>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8EC9E73F-F07A-667F-0DF2-40DB2036C5DF}"/>
              </a:ext>
            </a:extLst>
          </p:cNvPr>
          <p:cNvSpPr txBox="1"/>
          <p:nvPr/>
        </p:nvSpPr>
        <p:spPr>
          <a:xfrm>
            <a:off x="323528" y="5517232"/>
            <a:ext cx="4536504" cy="738664"/>
          </a:xfrm>
          <a:prstGeom prst="rect">
            <a:avLst/>
          </a:prstGeom>
          <a:noFill/>
        </p:spPr>
        <p:txBody>
          <a:bodyPr wrap="square">
            <a:spAutoFit/>
          </a:bodyPr>
          <a:lstStyle/>
          <a:p>
            <a:pPr algn="ctr"/>
            <a:r>
              <a:rPr lang="en-US" sz="1400" dirty="0">
                <a:effectLst/>
                <a:latin typeface="Calibri" panose="020F0502020204030204" pitchFamily="34" charset="0"/>
                <a:ea typeface="Calibri" panose="020F0502020204030204" pitchFamily="34" charset="0"/>
                <a:cs typeface="Calibri" panose="020F0502020204030204" pitchFamily="34" charset="0"/>
              </a:rPr>
              <a:t>Figure 19. The optical density (the total concentration of the biomass) evolutions during the a and b types of fermentation</a:t>
            </a:r>
            <a:endParaRPr lang="en-US" sz="1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F46C7C5-AB60-47DE-9CA7-01910AE504D0}"/>
              </a:ext>
            </a:extLst>
          </p:cNvPr>
          <p:cNvSpPr txBox="1"/>
          <p:nvPr/>
        </p:nvSpPr>
        <p:spPr>
          <a:xfrm>
            <a:off x="5063682" y="5517232"/>
            <a:ext cx="3861454" cy="773673"/>
          </a:xfrm>
          <a:prstGeom prst="rect">
            <a:avLst/>
          </a:prstGeom>
          <a:noFill/>
        </p:spPr>
        <p:txBody>
          <a:bodyPr wrap="square">
            <a:spAutoFit/>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Figure 20. The optical density (the total concentration of biomass) evolution during  types c and d of fermentation</a:t>
            </a:r>
          </a:p>
        </p:txBody>
      </p:sp>
      <p:graphicFrame>
        <p:nvGraphicFramePr>
          <p:cNvPr id="16" name="Chart 15">
            <a:extLst>
              <a:ext uri="{FF2B5EF4-FFF2-40B4-BE49-F238E27FC236}">
                <a16:creationId xmlns:a16="http://schemas.microsoft.com/office/drawing/2014/main" id="{2C9A66FF-B025-79E8-584D-E49BF2317C87}"/>
              </a:ext>
            </a:extLst>
          </p:cNvPr>
          <p:cNvGraphicFramePr/>
          <p:nvPr>
            <p:extLst>
              <p:ext uri="{D42A27DB-BD31-4B8C-83A1-F6EECF244321}">
                <p14:modId xmlns:p14="http://schemas.microsoft.com/office/powerpoint/2010/main" val="2865158441"/>
              </p:ext>
            </p:extLst>
          </p:nvPr>
        </p:nvGraphicFramePr>
        <p:xfrm>
          <a:off x="0" y="2636912"/>
          <a:ext cx="4799171" cy="27911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36B1C1F8-6231-78EB-FA6C-D758A910F167}"/>
              </a:ext>
            </a:extLst>
          </p:cNvPr>
          <p:cNvGraphicFramePr/>
          <p:nvPr>
            <p:extLst>
              <p:ext uri="{D42A27DB-BD31-4B8C-83A1-F6EECF244321}">
                <p14:modId xmlns:p14="http://schemas.microsoft.com/office/powerpoint/2010/main" val="864495364"/>
              </p:ext>
            </p:extLst>
          </p:nvPr>
        </p:nvGraphicFramePr>
        <p:xfrm>
          <a:off x="4765713" y="2564904"/>
          <a:ext cx="4198775" cy="28241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57104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Graphic spid="16" grpId="0">
        <p:bldAsOne/>
      </p:bldGraphic>
      <p:bldGraphic spid="19"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835532"/>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2267580"/>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8EC9E73F-F07A-667F-0DF2-40DB2036C5DF}"/>
              </a:ext>
            </a:extLst>
          </p:cNvPr>
          <p:cNvSpPr txBox="1"/>
          <p:nvPr/>
        </p:nvSpPr>
        <p:spPr>
          <a:xfrm>
            <a:off x="323528" y="5517232"/>
            <a:ext cx="4474721" cy="523220"/>
          </a:xfrm>
          <a:prstGeom prst="rect">
            <a:avLst/>
          </a:prstGeom>
          <a:noFill/>
        </p:spPr>
        <p:txBody>
          <a:bodyPr wrap="square">
            <a:spAutoFit/>
          </a:bodyPr>
          <a:lstStyle/>
          <a:p>
            <a:pPr algn="ctr"/>
            <a:r>
              <a:rPr lang="en-US" sz="1400" dirty="0">
                <a:effectLst/>
                <a:latin typeface="Calibri" panose="020F0502020204030204" pitchFamily="34" charset="0"/>
                <a:ea typeface="Calibri" panose="020F0502020204030204" pitchFamily="34" charset="0"/>
                <a:cs typeface="Calibri" panose="020F0502020204030204" pitchFamily="34" charset="0"/>
              </a:rPr>
              <a:t>Figure 21. The</a:t>
            </a:r>
            <a:r>
              <a:rPr lang="en-GB" sz="1400" dirty="0">
                <a:effectLst/>
                <a:latin typeface="Calibri" panose="020F0502020204030204" pitchFamily="34" charset="0"/>
                <a:ea typeface="Calibri" panose="020F0502020204030204" pitchFamily="34" charset="0"/>
                <a:cs typeface="Calibri" panose="020F0502020204030204" pitchFamily="34" charset="0"/>
              </a:rPr>
              <a:t> CO</a:t>
            </a:r>
            <a:r>
              <a:rPr lang="en-GB" sz="1400" baseline="-25000" dirty="0">
                <a:effectLst/>
                <a:latin typeface="Calibri" panose="020F0502020204030204" pitchFamily="34" charset="0"/>
                <a:ea typeface="Calibri" panose="020F0502020204030204" pitchFamily="34" charset="0"/>
                <a:cs typeface="Calibri" panose="020F0502020204030204" pitchFamily="34" charset="0"/>
              </a:rPr>
              <a:t>2</a:t>
            </a:r>
            <a:r>
              <a:rPr lang="en-GB" sz="1400" dirty="0">
                <a:effectLst/>
                <a:latin typeface="Calibri" panose="020F0502020204030204" pitchFamily="34" charset="0"/>
                <a:ea typeface="Calibri" panose="020F0502020204030204" pitchFamily="34" charset="0"/>
                <a:cs typeface="Calibri" panose="020F0502020204030204" pitchFamily="34" charset="0"/>
              </a:rPr>
              <a:t> concentration</a:t>
            </a:r>
            <a:r>
              <a:rPr lang="en-US" sz="1400" dirty="0">
                <a:effectLst/>
                <a:latin typeface="Calibri" panose="020F0502020204030204" pitchFamily="34" charset="0"/>
                <a:ea typeface="Calibri" panose="020F0502020204030204" pitchFamily="34" charset="0"/>
                <a:cs typeface="Calibri" panose="020F0502020204030204" pitchFamily="34" charset="0"/>
              </a:rPr>
              <a:t> evolution during the a and b types of fermentation</a:t>
            </a:r>
            <a:endParaRPr lang="en-US" sz="1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F46C7C5-AB60-47DE-9CA7-01910AE504D0}"/>
              </a:ext>
            </a:extLst>
          </p:cNvPr>
          <p:cNvSpPr txBox="1"/>
          <p:nvPr/>
        </p:nvSpPr>
        <p:spPr>
          <a:xfrm>
            <a:off x="5063682" y="5517232"/>
            <a:ext cx="3861454" cy="543162"/>
          </a:xfrm>
          <a:prstGeom prst="rect">
            <a:avLst/>
          </a:prstGeom>
          <a:noFill/>
        </p:spPr>
        <p:txBody>
          <a:bodyPr wrap="square">
            <a:spAutoFit/>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Figure 22. The</a:t>
            </a:r>
            <a:r>
              <a:rPr lang="en-GB" sz="1400" dirty="0">
                <a:effectLst/>
                <a:latin typeface="Calibri" panose="020F0502020204030204" pitchFamily="34" charset="0"/>
                <a:ea typeface="Calibri" panose="020F0502020204030204" pitchFamily="34" charset="0"/>
                <a:cs typeface="Calibri" panose="020F0502020204030204" pitchFamily="34" charset="0"/>
              </a:rPr>
              <a:t> CO</a:t>
            </a:r>
            <a:r>
              <a:rPr lang="en-GB" sz="1400" baseline="-25000" dirty="0">
                <a:effectLst/>
                <a:latin typeface="Calibri" panose="020F0502020204030204" pitchFamily="34" charset="0"/>
                <a:ea typeface="Calibri" panose="020F0502020204030204" pitchFamily="34" charset="0"/>
                <a:cs typeface="Calibri" panose="020F0502020204030204" pitchFamily="34" charset="0"/>
              </a:rPr>
              <a:t>2</a:t>
            </a:r>
            <a:r>
              <a:rPr lang="en-GB" sz="1400" dirty="0">
                <a:effectLst/>
                <a:latin typeface="Calibri" panose="020F0502020204030204" pitchFamily="34" charset="0"/>
                <a:ea typeface="Calibri" panose="020F0502020204030204" pitchFamily="34" charset="0"/>
                <a:cs typeface="Calibri" panose="020F0502020204030204" pitchFamily="34" charset="0"/>
              </a:rPr>
              <a:t> concentration</a:t>
            </a:r>
            <a:r>
              <a:rPr lang="en-US" sz="1400" dirty="0">
                <a:effectLst/>
                <a:latin typeface="Calibri" panose="020F0502020204030204" pitchFamily="34" charset="0"/>
                <a:ea typeface="Calibri" panose="020F0502020204030204" pitchFamily="34" charset="0"/>
                <a:cs typeface="Calibri" panose="020F0502020204030204" pitchFamily="34" charset="0"/>
              </a:rPr>
              <a:t> evolutions during the c and d types of fermentations</a:t>
            </a:r>
          </a:p>
        </p:txBody>
      </p:sp>
      <p:graphicFrame>
        <p:nvGraphicFramePr>
          <p:cNvPr id="21" name="Chart 20">
            <a:extLst>
              <a:ext uri="{FF2B5EF4-FFF2-40B4-BE49-F238E27FC236}">
                <a16:creationId xmlns:a16="http://schemas.microsoft.com/office/drawing/2014/main" id="{6FB7F73A-488B-4FE3-27BF-5D4DC66456AC}"/>
              </a:ext>
            </a:extLst>
          </p:cNvPr>
          <p:cNvGraphicFramePr/>
          <p:nvPr>
            <p:extLst>
              <p:ext uri="{D42A27DB-BD31-4B8C-83A1-F6EECF244321}">
                <p14:modId xmlns:p14="http://schemas.microsoft.com/office/powerpoint/2010/main" val="3847438940"/>
              </p:ext>
            </p:extLst>
          </p:nvPr>
        </p:nvGraphicFramePr>
        <p:xfrm>
          <a:off x="107504" y="2665535"/>
          <a:ext cx="4690745" cy="27635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251F59FF-9FD6-9BC6-A1E6-CD6415414F6B}"/>
              </a:ext>
            </a:extLst>
          </p:cNvPr>
          <p:cNvGraphicFramePr/>
          <p:nvPr>
            <p:extLst>
              <p:ext uri="{D42A27DB-BD31-4B8C-83A1-F6EECF244321}">
                <p14:modId xmlns:p14="http://schemas.microsoft.com/office/powerpoint/2010/main" val="1625334996"/>
              </p:ext>
            </p:extLst>
          </p:nvPr>
        </p:nvGraphicFramePr>
        <p:xfrm>
          <a:off x="4572000" y="2753666"/>
          <a:ext cx="4493865" cy="26195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5854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Graphic spid="21" grpId="0">
        <p:bldAsOne/>
      </p:bldGraphic>
      <p:bldGraphic spid="2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7" name="Content Placeholder 6">
            <a:extLst>
              <a:ext uri="{FF2B5EF4-FFF2-40B4-BE49-F238E27FC236}">
                <a16:creationId xmlns:a16="http://schemas.microsoft.com/office/drawing/2014/main" id="{74641356-9984-2AB5-8D11-F2D8CD37CDF4}"/>
              </a:ext>
            </a:extLst>
          </p:cNvPr>
          <p:cNvSpPr>
            <a:spLocks noGrp="1"/>
          </p:cNvSpPr>
          <p:nvPr>
            <p:ph sz="quarter" idx="13"/>
          </p:nvPr>
        </p:nvSpPr>
        <p:spPr>
          <a:xfrm>
            <a:off x="89756" y="1537077"/>
            <a:ext cx="8964488" cy="538808"/>
          </a:xfrm>
        </p:spPr>
        <p:txBody>
          <a:bodyPr>
            <a:normAutofit lnSpcReduction="10000"/>
          </a:bodyPr>
          <a:lstStyle/>
          <a:p>
            <a:pPr marL="0" marR="0" indent="0" algn="just">
              <a:lnSpc>
                <a:spcPct val="100000"/>
              </a:lnSpc>
              <a:spcBef>
                <a:spcPts val="0"/>
              </a:spcBef>
              <a:spcAft>
                <a:spcPts val="0"/>
              </a:spcAft>
              <a:buNone/>
            </a:pP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general technolo</a:t>
            </a:r>
            <a:r>
              <a:rPr lang="en-US" sz="1600" cap="non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gical</a:t>
            </a:r>
            <a:r>
              <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flow </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a:t>
            </a:r>
            <a:r>
              <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wine </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involves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two different winemaking processes</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white winemaking and red winemaking.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sp>
        <p:nvSpPr>
          <p:cNvPr id="8" name="Content Placeholder 6">
            <a:extLst>
              <a:ext uri="{FF2B5EF4-FFF2-40B4-BE49-F238E27FC236}">
                <a16:creationId xmlns:a16="http://schemas.microsoft.com/office/drawing/2014/main" id="{C4C4412E-1032-AD03-0E85-9AFB99EF4F12}"/>
              </a:ext>
            </a:extLst>
          </p:cNvPr>
          <p:cNvSpPr txBox="1">
            <a:spLocks/>
          </p:cNvSpPr>
          <p:nvPr/>
        </p:nvSpPr>
        <p:spPr>
          <a:xfrm>
            <a:off x="4750262" y="2207931"/>
            <a:ext cx="4373328" cy="9482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R="0" lvl="0" algn="just">
              <a:lnSpc>
                <a:spcPct val="100000"/>
              </a:lnSpc>
              <a:spcBef>
                <a:spcPts val="0"/>
              </a:spcBef>
              <a:spcAft>
                <a:spcPts val="0"/>
              </a:spcAft>
              <a:buFont typeface="Wingdings" panose="05000000000000000000" pitchFamily="2" charset="2"/>
              <a:buChar char="Ø"/>
            </a:pP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After completing fermentation operation, the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 wine</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separated from the fermented wine by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free draining</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pressing</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Content Placeholder 6">
            <a:extLst>
              <a:ext uri="{FF2B5EF4-FFF2-40B4-BE49-F238E27FC236}">
                <a16:creationId xmlns:a16="http://schemas.microsoft.com/office/drawing/2014/main" id="{1C4F45C7-5AEF-2FAC-7F85-2432AE2363DC}"/>
              </a:ext>
            </a:extLst>
          </p:cNvPr>
          <p:cNvSpPr txBox="1">
            <a:spLocks/>
          </p:cNvSpPr>
          <p:nvPr/>
        </p:nvSpPr>
        <p:spPr>
          <a:xfrm>
            <a:off x="4723720" y="3288242"/>
            <a:ext cx="4373328" cy="9482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R="0" lvl="0" algn="just">
              <a:lnSpc>
                <a:spcPct val="100000"/>
              </a:lnSpc>
              <a:spcBef>
                <a:spcPts val="0"/>
              </a:spcBef>
              <a:spcAft>
                <a:spcPts val="0"/>
              </a:spcAft>
              <a:buFont typeface="Wingdings" panose="05000000000000000000" pitchFamily="2" charset="2"/>
              <a:buChar char="Ø"/>
            </a:pP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wines obtained </a:t>
            </a:r>
            <a:r>
              <a:rPr lang="ro-RO"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are matured</a:t>
            </a: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order to define the physio-chemical, biological and sensory characteristics (stage 5 - figure 1).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CE51FC4-672B-AAF4-9F82-2A23B3F624D6}"/>
              </a:ext>
            </a:extLst>
          </p:cNvPr>
          <p:cNvSpPr txBox="1"/>
          <p:nvPr/>
        </p:nvSpPr>
        <p:spPr>
          <a:xfrm>
            <a:off x="4723720" y="4368553"/>
            <a:ext cx="4373328" cy="584775"/>
          </a:xfrm>
          <a:prstGeom prst="rect">
            <a:avLst/>
          </a:prstGeom>
          <a:noFill/>
        </p:spPr>
        <p:txBody>
          <a:bodyPr wrap="square">
            <a:spAutoFit/>
          </a:bodyPr>
          <a:lstStyle/>
          <a:p>
            <a:pPr marL="285750" marR="0" lvl="0" indent="-285750" algn="just">
              <a:spcBef>
                <a:spcPts val="0"/>
              </a:spcBef>
              <a:spcAft>
                <a:spcPts val="0"/>
              </a:spcAft>
              <a:buFont typeface="Wingdings" panose="05000000000000000000" pitchFamily="2" charset="2"/>
              <a:buChar char="Ø"/>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Finally, when the product corresponds to the type of wine, it is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bottled</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(step 6 – figure 1).</a:t>
            </a:r>
            <a:r>
              <a:rPr lang="ro-R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8AB9654-4FD6-1CDA-F33D-1B0596E4AC40}"/>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792" y="2075884"/>
            <a:ext cx="4818815" cy="4782115"/>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p:spPr>
      </p:pic>
      <p:sp>
        <p:nvSpPr>
          <p:cNvPr id="11" name="Oval 10">
            <a:extLst>
              <a:ext uri="{FF2B5EF4-FFF2-40B4-BE49-F238E27FC236}">
                <a16:creationId xmlns:a16="http://schemas.microsoft.com/office/drawing/2014/main" id="{C6C74435-D831-83FF-B33C-2031DE9A7490}"/>
              </a:ext>
            </a:extLst>
          </p:cNvPr>
          <p:cNvSpPr/>
          <p:nvPr/>
        </p:nvSpPr>
        <p:spPr>
          <a:xfrm>
            <a:off x="0" y="4236506"/>
            <a:ext cx="899592" cy="851153"/>
          </a:xfrm>
          <a:prstGeom prst="ellipse">
            <a:avLst/>
          </a:prstGeom>
          <a:no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Arrow: Curved Down 3">
            <a:extLst>
              <a:ext uri="{FF2B5EF4-FFF2-40B4-BE49-F238E27FC236}">
                <a16:creationId xmlns:a16="http://schemas.microsoft.com/office/drawing/2014/main" id="{98DD464D-13C6-A846-5F4D-8314CC0A06DD}"/>
              </a:ext>
            </a:extLst>
          </p:cNvPr>
          <p:cNvSpPr/>
          <p:nvPr/>
        </p:nvSpPr>
        <p:spPr>
          <a:xfrm rot="1046985">
            <a:off x="546367" y="4231054"/>
            <a:ext cx="5306118" cy="859770"/>
          </a:xfrm>
          <a:prstGeom prst="curvedDownArrow">
            <a:avLst>
              <a:gd name="adj1" fmla="val 25000"/>
              <a:gd name="adj2" fmla="val 68904"/>
              <a:gd name="adj3" fmla="val 47139"/>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7D80DF20-14FA-80F8-2974-633774987DB1}"/>
              </a:ext>
            </a:extLst>
          </p:cNvPr>
          <p:cNvSpPr txBox="1"/>
          <p:nvPr/>
        </p:nvSpPr>
        <p:spPr>
          <a:xfrm>
            <a:off x="5358364" y="5432957"/>
            <a:ext cx="3534115" cy="492122"/>
          </a:xfrm>
          <a:prstGeom prst="rect">
            <a:avLst/>
          </a:prstGeom>
          <a:noFill/>
        </p:spPr>
        <p:txBody>
          <a:bodyPr wrap="square">
            <a:spAutoFit/>
          </a:bodyPr>
          <a:lstStyle/>
          <a:p>
            <a:pPr marL="0" marR="0" algn="just">
              <a:lnSpc>
                <a:spcPct val="115000"/>
              </a:lnSpc>
              <a:spcBef>
                <a:spcPts val="0"/>
              </a:spcBef>
              <a:spcAft>
                <a:spcPts val="0"/>
              </a:spcAft>
            </a:pPr>
            <a:r>
              <a:rPr lang="en-US" sz="2400" b="1" dirty="0">
                <a:solidFill>
                  <a:srgbClr val="97941C"/>
                </a:solidFill>
                <a:effectLst/>
                <a:latin typeface="Calibri" panose="020F0502020204030204" pitchFamily="34" charset="0"/>
                <a:ea typeface="Calibri" panose="020F0502020204030204" pitchFamily="34" charset="0"/>
                <a:cs typeface="Calibri" panose="020F0502020204030204" pitchFamily="34" charset="0"/>
              </a:rPr>
              <a:t>The fermentation process</a:t>
            </a:r>
            <a:endParaRPr lang="en-US" sz="2400" dirty="0">
              <a:solidFill>
                <a:srgbClr val="97941C"/>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FD146C2-055A-1DBC-BB1B-8C0AE6BDF00A}"/>
              </a:ext>
            </a:extLst>
          </p:cNvPr>
          <p:cNvSpPr txBox="1"/>
          <p:nvPr/>
        </p:nvSpPr>
        <p:spPr>
          <a:xfrm>
            <a:off x="1726788" y="6330899"/>
            <a:ext cx="2983911" cy="461665"/>
          </a:xfrm>
          <a:prstGeom prst="rect">
            <a:avLst/>
          </a:prstGeom>
          <a:noFill/>
        </p:spPr>
        <p:txBody>
          <a:bodyPr wrap="square">
            <a:spAutoFit/>
          </a:bodyPr>
          <a:lstStyle/>
          <a:p>
            <a:pPr marL="0" marR="0" indent="457200" algn="ctr">
              <a:spcBef>
                <a:spcPts val="0"/>
              </a:spcBef>
              <a:tabLst>
                <a:tab pos="457200" algn="l"/>
              </a:tabLst>
            </a:pPr>
            <a:r>
              <a:rPr lang="ro-RO" sz="1200" b="1" dirty="0">
                <a:solidFill>
                  <a:srgbClr val="000000"/>
                </a:solidFill>
                <a:effectLst/>
                <a:latin typeface="Times New Roman" panose="02020603050405020304" pitchFamily="18" charset="0"/>
                <a:ea typeface="Calibri" panose="020F0502020204030204" pitchFamily="34" charset="0"/>
              </a:rPr>
              <a:t>Figure 1. </a:t>
            </a:r>
            <a:r>
              <a:rPr lang="en-US" sz="1200" dirty="0">
                <a:solidFill>
                  <a:srgbClr val="000000"/>
                </a:solidFill>
                <a:effectLst/>
                <a:latin typeface="Times New Roman" panose="02020603050405020304" pitchFamily="18" charset="0"/>
                <a:ea typeface="Calibri" panose="020F0502020204030204" pitchFamily="34" charset="0"/>
              </a:rPr>
              <a:t>The technological flow of wine:</a:t>
            </a:r>
            <a:r>
              <a:rPr lang="ro-RO" sz="1200" dirty="0">
                <a:solidFill>
                  <a:srgbClr val="000000"/>
                </a:solidFill>
                <a:effectLst/>
                <a:latin typeface="Times New Roman" panose="02020603050405020304" pitchFamily="18" charset="0"/>
                <a:ea typeface="Calibri" panose="020F0502020204030204" pitchFamily="34" charset="0"/>
              </a:rPr>
              <a:t> white, rose and red wines </a:t>
            </a:r>
            <a:endParaRPr lang="en-US" sz="1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7515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4"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835532"/>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2267580"/>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5476" y="2806189"/>
            <a:ext cx="8960236" cy="338554"/>
          </a:xfrm>
          <a:prstGeom prst="rect">
            <a:avLst/>
          </a:prstGeom>
          <a:noFill/>
        </p:spPr>
        <p:txBody>
          <a:bodyPr wrap="square">
            <a:spAutoFit/>
          </a:bodyPr>
          <a:lstStyle/>
          <a:p>
            <a:pPr marL="285750" marR="0" indent="-285750" algn="just">
              <a:spcBef>
                <a:spcPts val="0"/>
              </a:spcBef>
              <a:spcAft>
                <a:spcPts val="600"/>
              </a:spcAft>
              <a:buFont typeface="Wingdings" panose="05000000000000000000" pitchFamily="2" charset="2"/>
              <a:buChar char="Ø"/>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results represented in figures 18–22 led to the following conclusions:</a:t>
            </a:r>
          </a:p>
        </p:txBody>
      </p:sp>
      <p:sp>
        <p:nvSpPr>
          <p:cNvPr id="19" name="TextBox 18">
            <a:extLst>
              <a:ext uri="{FF2B5EF4-FFF2-40B4-BE49-F238E27FC236}">
                <a16:creationId xmlns:a16="http://schemas.microsoft.com/office/drawing/2014/main" id="{917AC9FE-AD21-FC6A-D19F-64FE2B79EB32}"/>
              </a:ext>
            </a:extLst>
          </p:cNvPr>
          <p:cNvSpPr txBox="1"/>
          <p:nvPr/>
        </p:nvSpPr>
        <p:spPr>
          <a:xfrm>
            <a:off x="108916" y="3309355"/>
            <a:ext cx="8960236" cy="830997"/>
          </a:xfrm>
          <a:prstGeom prst="rect">
            <a:avLst/>
          </a:prstGeom>
          <a:noFill/>
        </p:spPr>
        <p:txBody>
          <a:bodyPr wrap="square">
            <a:spAutoFit/>
          </a:bodyPr>
          <a:lstStyle/>
          <a:p>
            <a:pPr marR="0" lvl="0" algn="just">
              <a:spcBef>
                <a:spcPts val="0"/>
              </a:spcBef>
              <a:spcAft>
                <a:spcPts val="0"/>
              </a:spcAft>
              <a:tabLst>
                <a:tab pos="67818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	- the variation of each studied variable (pH, optical density, and the CO</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2</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realised</a:t>
            </a:r>
            <a:r>
              <a:rPr lang="en-US" sz="1600" dirty="0">
                <a:effectLst/>
                <a:latin typeface="Calibri" panose="020F0502020204030204" pitchFamily="34" charset="0"/>
                <a:ea typeface="Times New Roman" panose="02020603050405020304" pitchFamily="18" charset="0"/>
                <a:cs typeface="Calibri" panose="020F0502020204030204" pitchFamily="34" charset="0"/>
              </a:rPr>
              <a:t> concentration), in all of the achieved fermentation cases, offers the possibility to determine the end and the start of the three phases of a fermentation process;</a:t>
            </a:r>
          </a:p>
        </p:txBody>
      </p:sp>
      <p:sp>
        <p:nvSpPr>
          <p:cNvPr id="20" name="TextBox 19">
            <a:extLst>
              <a:ext uri="{FF2B5EF4-FFF2-40B4-BE49-F238E27FC236}">
                <a16:creationId xmlns:a16="http://schemas.microsoft.com/office/drawing/2014/main" id="{44AC07D8-C42E-E659-EE41-D36AFB289928}"/>
              </a:ext>
            </a:extLst>
          </p:cNvPr>
          <p:cNvSpPr txBox="1"/>
          <p:nvPr/>
        </p:nvSpPr>
        <p:spPr>
          <a:xfrm>
            <a:off x="110538" y="4304964"/>
            <a:ext cx="8960236" cy="830997"/>
          </a:xfrm>
          <a:prstGeom prst="rect">
            <a:avLst/>
          </a:prstGeom>
          <a:noFill/>
        </p:spPr>
        <p:txBody>
          <a:bodyPr wrap="square">
            <a:spAutoFit/>
          </a:bodyPr>
          <a:lstStyle/>
          <a:p>
            <a:pPr marR="0" lvl="0" algn="just">
              <a:spcBef>
                <a:spcPts val="0"/>
              </a:spcBef>
              <a:spcAft>
                <a:spcPts val="0"/>
              </a:spcAft>
              <a:tabLst>
                <a:tab pos="67818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	- the end and the beginning of the phases of the fermentation process are detectable based on rules that address the three variables monitored for each fermentation type and, therefore, the length of each phase; </a:t>
            </a:r>
          </a:p>
        </p:txBody>
      </p:sp>
      <p:sp>
        <p:nvSpPr>
          <p:cNvPr id="23" name="TextBox 22">
            <a:extLst>
              <a:ext uri="{FF2B5EF4-FFF2-40B4-BE49-F238E27FC236}">
                <a16:creationId xmlns:a16="http://schemas.microsoft.com/office/drawing/2014/main" id="{7D85045C-209D-EEB8-4D67-13C6866C2A89}"/>
              </a:ext>
            </a:extLst>
          </p:cNvPr>
          <p:cNvSpPr txBox="1"/>
          <p:nvPr/>
        </p:nvSpPr>
        <p:spPr>
          <a:xfrm>
            <a:off x="108916" y="5300573"/>
            <a:ext cx="8960236" cy="584775"/>
          </a:xfrm>
          <a:prstGeom prst="rect">
            <a:avLst/>
          </a:prstGeom>
          <a:noFill/>
        </p:spPr>
        <p:txBody>
          <a:bodyPr wrap="square">
            <a:spAutoFit/>
          </a:bodyPr>
          <a:lstStyle/>
          <a:p>
            <a:pPr marR="0" lvl="0" algn="just">
              <a:spcBef>
                <a:spcPts val="0"/>
              </a:spcBef>
              <a:spcAft>
                <a:spcPts val="0"/>
              </a:spcAft>
              <a:tabLst>
                <a:tab pos="678180" algn="l"/>
              </a:tabLst>
            </a:pPr>
            <a:r>
              <a:rPr lang="en-US" sz="1600" dirty="0">
                <a:effectLst/>
                <a:latin typeface="Calibri" panose="020F0502020204030204" pitchFamily="34" charset="0"/>
                <a:ea typeface="Times New Roman" panose="02020603050405020304" pitchFamily="18" charset="0"/>
                <a:cs typeface="Calibri" panose="020F0502020204030204" pitchFamily="34" charset="0"/>
              </a:rPr>
              <a:t>	- by monitoring at least two of the three variables, the automatic control solution of the fermentation process can be developed.</a:t>
            </a:r>
          </a:p>
        </p:txBody>
      </p:sp>
    </p:spTree>
    <p:extLst>
      <p:ext uri="{BB962C8B-B14F-4D97-AF65-F5344CB8AC3E}">
        <p14:creationId xmlns:p14="http://schemas.microsoft.com/office/powerpoint/2010/main" val="315627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700808"/>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2060848"/>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492896"/>
            <a:ext cx="8960236" cy="338554"/>
          </a:xfrm>
          <a:prstGeom prst="rect">
            <a:avLst/>
          </a:prstGeom>
          <a:noFill/>
        </p:spPr>
        <p:txBody>
          <a:bodyPr wrap="square">
            <a:spAutoFit/>
          </a:bodyPr>
          <a:lstStyle/>
          <a:p>
            <a:pPr marL="285750" indent="-285750" algn="just">
              <a:spcAft>
                <a:spcPts val="600"/>
              </a:spcAft>
              <a:buFont typeface="Wingdings" panose="05000000000000000000" pitchFamily="2" charset="2"/>
              <a:buChar char="Ø"/>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of the Alcoholic Fermentation at the First Level</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917AC9FE-AD21-FC6A-D19F-64FE2B79EB32}"/>
              </a:ext>
            </a:extLst>
          </p:cNvPr>
          <p:cNvSpPr txBox="1"/>
          <p:nvPr/>
        </p:nvSpPr>
        <p:spPr>
          <a:xfrm>
            <a:off x="91882" y="2780928"/>
            <a:ext cx="8960236" cy="1077218"/>
          </a:xfrm>
          <a:prstGeom prst="rect">
            <a:avLst/>
          </a:prstGeom>
          <a:noFill/>
        </p:spPr>
        <p:txBody>
          <a:bodyPr wrap="square">
            <a:spAutoFit/>
          </a:bodyPr>
          <a:lstStyle/>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at this level must provide the phases detection of the fermentation process and, thus, the length of each phase. Therefore, using the knowledge obtained in the four types of fermentation, the first level is composed of rules that use data from the pH transducer, the CO</a:t>
            </a:r>
            <a:r>
              <a:rPr lang="en-US" sz="16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analyser</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the optical density sensor, as well as the extended estimator (for substrate concentration).</a:t>
            </a:r>
          </a:p>
        </p:txBody>
      </p:sp>
      <p:sp>
        <p:nvSpPr>
          <p:cNvPr id="20" name="TextBox 19">
            <a:extLst>
              <a:ext uri="{FF2B5EF4-FFF2-40B4-BE49-F238E27FC236}">
                <a16:creationId xmlns:a16="http://schemas.microsoft.com/office/drawing/2014/main" id="{44AC07D8-C42E-E659-EE41-D36AFB289928}"/>
              </a:ext>
            </a:extLst>
          </p:cNvPr>
          <p:cNvSpPr txBox="1"/>
          <p:nvPr/>
        </p:nvSpPr>
        <p:spPr>
          <a:xfrm>
            <a:off x="-12779" y="3867870"/>
            <a:ext cx="4768150" cy="271485"/>
          </a:xfrm>
          <a:prstGeom prst="rect">
            <a:avLst/>
          </a:prstGeom>
          <a:noFill/>
        </p:spPr>
        <p:txBody>
          <a:bodyPr wrap="square">
            <a:spAutoFit/>
          </a:bodyPr>
          <a:lstStyle/>
          <a:p>
            <a:pPr marL="0" marR="0" indent="269875" algn="just">
              <a:lnSpc>
                <a:spcPts val="1300"/>
              </a:lnSpc>
              <a:spcBef>
                <a:spcPts val="0"/>
              </a:spcBef>
              <a:spcAft>
                <a:spcPts val="6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structure of a rule is: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A9FD1BCB-EB93-171C-EFF9-87C9AF998908}"/>
              </a:ext>
            </a:extLst>
          </p:cNvPr>
          <p:cNvSpPr txBox="1"/>
          <p:nvPr/>
        </p:nvSpPr>
        <p:spPr>
          <a:xfrm>
            <a:off x="899592" y="4149080"/>
            <a:ext cx="8496944" cy="2677656"/>
          </a:xfrm>
          <a:prstGeom prst="rect">
            <a:avLst/>
          </a:prstGeom>
          <a:noFill/>
        </p:spPr>
        <p:txBody>
          <a:bodyPr wrap="square">
            <a:spAutoFit/>
          </a:bodyPr>
          <a:lstStyle/>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RULE: </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rule_number</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CF: certain factor</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PRIO: priority</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premise</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THEN: consequence</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DESCRIPTION:</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where</a:t>
            </a: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&lt;premise&gt;::=&lt;logical _expression&gt;</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&lt;</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logical_expression</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&gt;::=(&lt;</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variable_identifier</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 &lt;</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relational_operator</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 &lt;value&gt;) AND/OR/NOT … AND/OR/NOT (&lt;</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variable_identifier</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 &lt;</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relational_operator</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 &lt;value&gt;),</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a:t>
            </a:r>
          </a:p>
          <a:p>
            <a:pPr marL="0" marR="0" algn="l">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&lt;consequence&gt;::=(&lt;</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variable_identifier</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&gt;=&lt;value&gt;)AND/OR…AND/OR &lt;</a:t>
            </a:r>
            <a:r>
              <a:rPr lang="en-US" sz="1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variable_identifier</a:t>
            </a: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&gt;=&lt;value&gt;)</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702305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700808"/>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2060848"/>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492896"/>
            <a:ext cx="8960236" cy="338554"/>
          </a:xfrm>
          <a:prstGeom prst="rect">
            <a:avLst/>
          </a:prstGeom>
          <a:noFill/>
        </p:spPr>
        <p:txBody>
          <a:bodyPr wrap="square">
            <a:spAutoFit/>
          </a:bodyPr>
          <a:lstStyle/>
          <a:p>
            <a:pPr marL="285750" indent="-285750" algn="just">
              <a:spcAft>
                <a:spcPts val="600"/>
              </a:spcAft>
              <a:buFont typeface="Wingdings" panose="05000000000000000000" pitchFamily="2" charset="2"/>
              <a:buChar char="Ø"/>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of the Alcoholic Fermentation at the First Level</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44AC07D8-C42E-E659-EE41-D36AFB289928}"/>
              </a:ext>
            </a:extLst>
          </p:cNvPr>
          <p:cNvSpPr txBox="1"/>
          <p:nvPr/>
        </p:nvSpPr>
        <p:spPr>
          <a:xfrm>
            <a:off x="-108520" y="2953252"/>
            <a:ext cx="4768150" cy="271485"/>
          </a:xfrm>
          <a:prstGeom prst="rect">
            <a:avLst/>
          </a:prstGeom>
          <a:noFill/>
        </p:spPr>
        <p:txBody>
          <a:bodyPr wrap="square">
            <a:spAutoFit/>
          </a:bodyPr>
          <a:lstStyle/>
          <a:p>
            <a:pPr marL="0" marR="0" indent="269875" algn="just">
              <a:lnSpc>
                <a:spcPts val="1300"/>
              </a:lnSpc>
              <a:spcBef>
                <a:spcPts val="0"/>
              </a:spcBef>
              <a:spcAft>
                <a:spcPts val="6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structure of a rule is: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A9FD1BCB-EB93-171C-EFF9-87C9AF998908}"/>
              </a:ext>
            </a:extLst>
          </p:cNvPr>
          <p:cNvSpPr txBox="1"/>
          <p:nvPr/>
        </p:nvSpPr>
        <p:spPr>
          <a:xfrm>
            <a:off x="827584" y="3270574"/>
            <a:ext cx="8496944" cy="738664"/>
          </a:xfrm>
          <a:prstGeom prst="rect">
            <a:avLst/>
          </a:prstGeom>
          <a:noFill/>
        </p:spPr>
        <p:txBody>
          <a:bodyPr wrap="square">
            <a:spAutoFit/>
          </a:bodyPr>
          <a:lstStyle/>
          <a:p>
            <a:pPr marL="0" marR="0" indent="269875" algn="just">
              <a:spcBef>
                <a:spcPts val="60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Observations:</a:t>
            </a: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p>
            <a:pPr marR="0" lvl="0" algn="just">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 the allowed relational operators are &lt;, &gt;, &lt;=, &gt;=, =, and &lt;&gt;; </a:t>
            </a:r>
          </a:p>
          <a:p>
            <a:pPr marR="0" lvl="0" algn="just">
              <a:spcBef>
                <a:spcPts val="0"/>
              </a:spcBef>
              <a:spcAft>
                <a:spcPts val="60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 the priority rules for the logical operators AND, OR, and NOT are those from logical algebra.</a:t>
            </a:r>
          </a:p>
        </p:txBody>
      </p:sp>
      <p:sp>
        <p:nvSpPr>
          <p:cNvPr id="17" name="TextBox 16">
            <a:extLst>
              <a:ext uri="{FF2B5EF4-FFF2-40B4-BE49-F238E27FC236}">
                <a16:creationId xmlns:a16="http://schemas.microsoft.com/office/drawing/2014/main" id="{F235EEC9-7BF5-0527-69DC-A201788AF9DC}"/>
              </a:ext>
            </a:extLst>
          </p:cNvPr>
          <p:cNvSpPr txBox="1"/>
          <p:nvPr/>
        </p:nvSpPr>
        <p:spPr>
          <a:xfrm>
            <a:off x="54660" y="4142779"/>
            <a:ext cx="8496944" cy="584775"/>
          </a:xfrm>
          <a:prstGeom prst="rect">
            <a:avLst/>
          </a:prstGeom>
          <a:noFill/>
        </p:spPr>
        <p:txBody>
          <a:bodyPr wrap="square">
            <a:spAutoFit/>
          </a:bodyPr>
          <a:lstStyle/>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Depending on the bioreactor equipment, we developed two types of rules for the three-phase identification of the fermentation process in accordance with table 7.</a:t>
            </a:r>
          </a:p>
        </p:txBody>
      </p:sp>
    </p:spTree>
    <p:extLst>
      <p:ext uri="{BB962C8B-B14F-4D97-AF65-F5344CB8AC3E}">
        <p14:creationId xmlns:p14="http://schemas.microsoft.com/office/powerpoint/2010/main" val="7714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700808"/>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1988840"/>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348880"/>
            <a:ext cx="8960236" cy="338554"/>
          </a:xfrm>
          <a:prstGeom prst="rect">
            <a:avLst/>
          </a:prstGeom>
          <a:noFill/>
        </p:spPr>
        <p:txBody>
          <a:bodyPr wrap="square">
            <a:spAutoFit/>
          </a:bodyPr>
          <a:lstStyle/>
          <a:p>
            <a:pPr marL="285750" indent="-285750" algn="just">
              <a:spcAft>
                <a:spcPts val="600"/>
              </a:spcAft>
              <a:buFont typeface="Wingdings" panose="05000000000000000000" pitchFamily="2" charset="2"/>
              <a:buChar char="Ø"/>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of the Alcoholic Fermentation at the First Level</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3" name="Object 2">
            <a:extLst>
              <a:ext uri="{FF2B5EF4-FFF2-40B4-BE49-F238E27FC236}">
                <a16:creationId xmlns:a16="http://schemas.microsoft.com/office/drawing/2014/main" id="{A0C50E5E-5927-6B3C-5A09-3832E9421F5F}"/>
              </a:ext>
            </a:extLst>
          </p:cNvPr>
          <p:cNvGraphicFramePr>
            <a:graphicFrameLocks noChangeAspect="1"/>
          </p:cNvGraphicFramePr>
          <p:nvPr>
            <p:extLst>
              <p:ext uri="{D42A27DB-BD31-4B8C-83A1-F6EECF244321}">
                <p14:modId xmlns:p14="http://schemas.microsoft.com/office/powerpoint/2010/main" val="2140909304"/>
              </p:ext>
            </p:extLst>
          </p:nvPr>
        </p:nvGraphicFramePr>
        <p:xfrm>
          <a:off x="108916" y="2708919"/>
          <a:ext cx="6149061" cy="4232697"/>
        </p:xfrm>
        <a:graphic>
          <a:graphicData uri="http://schemas.openxmlformats.org/presentationml/2006/ole">
            <mc:AlternateContent xmlns:mc="http://schemas.openxmlformats.org/markup-compatibility/2006">
              <mc:Choice xmlns:v="urn:schemas-microsoft-com:vml" Requires="v">
                <p:oleObj name="Document" r:id="rId4" imgW="5613400" imgH="3864012" progId="Word.Document.12">
                  <p:embed/>
                </p:oleObj>
              </mc:Choice>
              <mc:Fallback>
                <p:oleObj name="Document" r:id="rId4" imgW="5613400" imgH="3864012" progId="Word.Document.12">
                  <p:embed/>
                  <p:pic>
                    <p:nvPicPr>
                      <p:cNvPr id="0" name=""/>
                      <p:cNvPicPr/>
                      <p:nvPr/>
                    </p:nvPicPr>
                    <p:blipFill>
                      <a:blip r:embed="rId5"/>
                      <a:stretch>
                        <a:fillRect/>
                      </a:stretch>
                    </p:blipFill>
                    <p:spPr>
                      <a:xfrm>
                        <a:off x="108916" y="2708919"/>
                        <a:ext cx="6149061" cy="4232697"/>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2359C9BC-CA1C-2815-1D46-0197194F9AF3}"/>
              </a:ext>
            </a:extLst>
          </p:cNvPr>
          <p:cNvSpPr txBox="1"/>
          <p:nvPr/>
        </p:nvSpPr>
        <p:spPr>
          <a:xfrm>
            <a:off x="6257977" y="4184563"/>
            <a:ext cx="2952328" cy="431465"/>
          </a:xfrm>
          <a:prstGeom prst="rect">
            <a:avLst/>
          </a:prstGeom>
          <a:noFill/>
        </p:spPr>
        <p:txBody>
          <a:bodyPr wrap="square">
            <a:spAutoFit/>
          </a:bodyPr>
          <a:lstStyle/>
          <a:p>
            <a:pPr marL="269875" marR="269875" algn="ctr">
              <a:lnSpc>
                <a:spcPts val="1300"/>
              </a:lnSpc>
              <a:spcBef>
                <a:spcPts val="1200"/>
              </a:spcBef>
              <a:spcAft>
                <a:spcPts val="6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Table 7.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rules at the first level.</a:t>
            </a:r>
          </a:p>
        </p:txBody>
      </p:sp>
    </p:spTree>
    <p:extLst>
      <p:ext uri="{BB962C8B-B14F-4D97-AF65-F5344CB8AC3E}">
        <p14:creationId xmlns:p14="http://schemas.microsoft.com/office/powerpoint/2010/main" val="2418528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700808"/>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1988840"/>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348880"/>
            <a:ext cx="8960236" cy="338554"/>
          </a:xfrm>
          <a:prstGeom prst="rect">
            <a:avLst/>
          </a:prstGeom>
          <a:noFill/>
        </p:spPr>
        <p:txBody>
          <a:bodyPr wrap="square">
            <a:spAutoFit/>
          </a:bodyPr>
          <a:lstStyle/>
          <a:p>
            <a:pPr marL="285750" indent="-285750" algn="just">
              <a:spcAft>
                <a:spcPts val="600"/>
              </a:spcAft>
              <a:buFont typeface="Wingdings" panose="05000000000000000000" pitchFamily="2" charset="2"/>
              <a:buChar char="Ø"/>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of the Alcoholic Fermentation at the First Level</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2359C9BC-CA1C-2815-1D46-0197194F9AF3}"/>
              </a:ext>
            </a:extLst>
          </p:cNvPr>
          <p:cNvSpPr txBox="1"/>
          <p:nvPr/>
        </p:nvSpPr>
        <p:spPr>
          <a:xfrm>
            <a:off x="6372200" y="4223154"/>
            <a:ext cx="2952328" cy="431465"/>
          </a:xfrm>
          <a:prstGeom prst="rect">
            <a:avLst/>
          </a:prstGeom>
          <a:noFill/>
        </p:spPr>
        <p:txBody>
          <a:bodyPr wrap="square">
            <a:spAutoFit/>
          </a:bodyPr>
          <a:lstStyle/>
          <a:p>
            <a:pPr marL="269875" marR="269875" algn="ctr">
              <a:lnSpc>
                <a:spcPts val="1300"/>
              </a:lnSpc>
              <a:spcBef>
                <a:spcPts val="1200"/>
              </a:spcBef>
              <a:spcAft>
                <a:spcPts val="6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Table 7.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automatic control rules at the first level.</a:t>
            </a:r>
          </a:p>
        </p:txBody>
      </p:sp>
      <p:graphicFrame>
        <p:nvGraphicFramePr>
          <p:cNvPr id="2" name="Object 1">
            <a:extLst>
              <a:ext uri="{FF2B5EF4-FFF2-40B4-BE49-F238E27FC236}">
                <a16:creationId xmlns:a16="http://schemas.microsoft.com/office/drawing/2014/main" id="{93CE3FAB-7CB2-1942-D7AA-A1690EBF0CB2}"/>
              </a:ext>
            </a:extLst>
          </p:cNvPr>
          <p:cNvGraphicFramePr>
            <a:graphicFrameLocks noChangeAspect="1"/>
          </p:cNvGraphicFramePr>
          <p:nvPr>
            <p:extLst>
              <p:ext uri="{D42A27DB-BD31-4B8C-83A1-F6EECF244321}">
                <p14:modId xmlns:p14="http://schemas.microsoft.com/office/powerpoint/2010/main" val="4122155159"/>
              </p:ext>
            </p:extLst>
          </p:nvPr>
        </p:nvGraphicFramePr>
        <p:xfrm>
          <a:off x="253345" y="2687434"/>
          <a:ext cx="6318185" cy="4341966"/>
        </p:xfrm>
        <a:graphic>
          <a:graphicData uri="http://schemas.openxmlformats.org/presentationml/2006/ole">
            <mc:AlternateContent xmlns:mc="http://schemas.openxmlformats.org/markup-compatibility/2006">
              <mc:Choice xmlns:v="urn:schemas-microsoft-com:vml" Requires="v">
                <p:oleObj name="Document" r:id="rId4" imgW="5613400" imgH="3857523" progId="Word.Document.12">
                  <p:embed/>
                </p:oleObj>
              </mc:Choice>
              <mc:Fallback>
                <p:oleObj name="Document" r:id="rId4" imgW="5613400" imgH="3857523" progId="Word.Document.12">
                  <p:embed/>
                  <p:pic>
                    <p:nvPicPr>
                      <p:cNvPr id="0" name=""/>
                      <p:cNvPicPr/>
                      <p:nvPr/>
                    </p:nvPicPr>
                    <p:blipFill>
                      <a:blip r:embed="rId5"/>
                      <a:stretch>
                        <a:fillRect/>
                      </a:stretch>
                    </p:blipFill>
                    <p:spPr>
                      <a:xfrm>
                        <a:off x="253345" y="2687434"/>
                        <a:ext cx="6318185" cy="4341966"/>
                      </a:xfrm>
                      <a:prstGeom prst="rect">
                        <a:avLst/>
                      </a:prstGeom>
                    </p:spPr>
                  </p:pic>
                </p:oleObj>
              </mc:Fallback>
            </mc:AlternateContent>
          </a:graphicData>
        </a:graphic>
      </p:graphicFrame>
    </p:spTree>
    <p:extLst>
      <p:ext uri="{BB962C8B-B14F-4D97-AF65-F5344CB8AC3E}">
        <p14:creationId xmlns:p14="http://schemas.microsoft.com/office/powerpoint/2010/main" val="2503422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700808"/>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1988840"/>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399281"/>
            <a:ext cx="8960236" cy="369332"/>
          </a:xfrm>
          <a:prstGeom prst="rect">
            <a:avLst/>
          </a:prstGeom>
          <a:noFill/>
        </p:spPr>
        <p:txBody>
          <a:bodyPr wrap="square">
            <a:spAutoFit/>
          </a:bodyPr>
          <a:lstStyle/>
          <a:p>
            <a:pPr marL="285750" marR="0" indent="-285750">
              <a:spcBef>
                <a:spcPts val="1200"/>
              </a:spcBef>
              <a:spcAft>
                <a:spcPts val="600"/>
              </a:spcAft>
              <a:buFont typeface="Wingdings" panose="05000000000000000000" pitchFamily="2" charset="2"/>
              <a:buChar char="Ø"/>
            </a:pPr>
            <a:r>
              <a:rPr lang="en-US"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 of the Software Application on a Fermentation Process Control</a:t>
            </a:r>
          </a:p>
        </p:txBody>
      </p:sp>
      <p:sp>
        <p:nvSpPr>
          <p:cNvPr id="15" name="TextBox 14">
            <a:extLst>
              <a:ext uri="{FF2B5EF4-FFF2-40B4-BE49-F238E27FC236}">
                <a16:creationId xmlns:a16="http://schemas.microsoft.com/office/drawing/2014/main" id="{F541B212-C71B-EAF5-B776-98F1650C4467}"/>
              </a:ext>
            </a:extLst>
          </p:cNvPr>
          <p:cNvSpPr txBox="1"/>
          <p:nvPr/>
        </p:nvSpPr>
        <p:spPr>
          <a:xfrm>
            <a:off x="48575" y="2924944"/>
            <a:ext cx="8885291" cy="2462213"/>
          </a:xfrm>
          <a:prstGeom prst="rect">
            <a:avLst/>
          </a:prstGeom>
          <a:noFill/>
        </p:spPr>
        <p:txBody>
          <a:bodyPr wrap="square">
            <a:spAutoFit/>
          </a:bodyPr>
          <a:lstStyle/>
          <a:p>
            <a:pPr marL="0" marR="0" indent="269875" algn="just">
              <a:spcBef>
                <a:spcPts val="0"/>
              </a:spcBef>
              <a:spcAft>
                <a:spcPts val="6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fermentation process is defined following the sequencing rules of operations, as a finite automaton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a state number:</a:t>
            </a:r>
          </a:p>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state—inactive bioreactor (but operational),</a:t>
            </a:r>
          </a:p>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state—bioreactor in loading condition,</a:t>
            </a:r>
          </a:p>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state—bioreactor in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sterilisation</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condition,</a:t>
            </a:r>
          </a:p>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state—bioreactor in cooling mode, and</a:t>
            </a:r>
          </a:p>
          <a:p>
            <a:pPr marL="0" marR="0" indent="269875" algn="just">
              <a:spcBef>
                <a:spcPts val="0"/>
              </a:spcBef>
              <a:spcAft>
                <a:spcPts val="6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state—bioreactor in fermentation process.</a:t>
            </a:r>
          </a:p>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Moving from one state to another is done either by a control action of the technologist controller and/or under a signal action from a transducer.</a:t>
            </a:r>
          </a:p>
        </p:txBody>
      </p:sp>
      <p:sp>
        <p:nvSpPr>
          <p:cNvPr id="17" name="TextBox 16">
            <a:extLst>
              <a:ext uri="{FF2B5EF4-FFF2-40B4-BE49-F238E27FC236}">
                <a16:creationId xmlns:a16="http://schemas.microsoft.com/office/drawing/2014/main" id="{546F112F-11BE-35D1-D9EF-A9FA2F6336B4}"/>
              </a:ext>
            </a:extLst>
          </p:cNvPr>
          <p:cNvSpPr txBox="1"/>
          <p:nvPr/>
        </p:nvSpPr>
        <p:spPr>
          <a:xfrm>
            <a:off x="108916" y="5387157"/>
            <a:ext cx="8824950" cy="1077218"/>
          </a:xfrm>
          <a:prstGeom prst="rect">
            <a:avLst/>
          </a:prstGeom>
          <a:noFill/>
        </p:spPr>
        <p:txBody>
          <a:bodyPr wrap="square">
            <a:spAutoFit/>
          </a:bodyPr>
          <a:lstStyle/>
          <a:p>
            <a:pPr marL="0" marR="0" indent="269875" algn="just">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process control application was created, using the supervision, control, and data acquisition software of the bioreactor. This software application contains rules from the second level (the control rules: the operation sequencing of the fermentation process charge) and those from the first level, as shown in table 8.</a:t>
            </a:r>
          </a:p>
        </p:txBody>
      </p:sp>
    </p:spTree>
    <p:extLst>
      <p:ext uri="{BB962C8B-B14F-4D97-AF65-F5344CB8AC3E}">
        <p14:creationId xmlns:p14="http://schemas.microsoft.com/office/powerpoint/2010/main" val="2695477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628800"/>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1956962"/>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298943"/>
            <a:ext cx="2075153" cy="1477328"/>
          </a:xfrm>
          <a:prstGeom prst="rect">
            <a:avLst/>
          </a:prstGeom>
          <a:noFill/>
        </p:spPr>
        <p:txBody>
          <a:bodyPr wrap="square">
            <a:spAutoFit/>
          </a:bodyPr>
          <a:lstStyle/>
          <a:p>
            <a:pPr marL="285750" marR="0" indent="-285750">
              <a:spcBef>
                <a:spcPts val="1200"/>
              </a:spcBef>
              <a:spcAft>
                <a:spcPts val="600"/>
              </a:spcAft>
              <a:buFont typeface="Wingdings" panose="05000000000000000000" pitchFamily="2" charset="2"/>
              <a:buChar char="Ø"/>
            </a:pPr>
            <a:r>
              <a:rPr lang="en-US"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 of the Software Application on a Fermentation Process Control</a:t>
            </a:r>
          </a:p>
        </p:txBody>
      </p:sp>
      <p:sp>
        <p:nvSpPr>
          <p:cNvPr id="19" name="TextBox 18">
            <a:extLst>
              <a:ext uri="{FF2B5EF4-FFF2-40B4-BE49-F238E27FC236}">
                <a16:creationId xmlns:a16="http://schemas.microsoft.com/office/drawing/2014/main" id="{2359C9BC-CA1C-2815-1D46-0197194F9AF3}"/>
              </a:ext>
            </a:extLst>
          </p:cNvPr>
          <p:cNvSpPr txBox="1"/>
          <p:nvPr/>
        </p:nvSpPr>
        <p:spPr>
          <a:xfrm>
            <a:off x="2632779" y="2524682"/>
            <a:ext cx="6006128" cy="431465"/>
          </a:xfrm>
          <a:prstGeom prst="rect">
            <a:avLst/>
          </a:prstGeom>
          <a:noFill/>
        </p:spPr>
        <p:txBody>
          <a:bodyPr wrap="square">
            <a:spAutoFit/>
          </a:bodyPr>
          <a:lstStyle/>
          <a:p>
            <a:pPr marL="269875" marR="269875" algn="ctr">
              <a:lnSpc>
                <a:spcPts val="1300"/>
              </a:lnSpc>
              <a:spcBef>
                <a:spcPts val="1200"/>
              </a:spcBef>
              <a:spcAft>
                <a:spcPts val="6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Table 8. </a:t>
            </a:r>
            <a:r>
              <a:rPr lang="en-US" sz="1400" dirty="0">
                <a:effectLst/>
                <a:latin typeface="Calibri" panose="020F0502020204030204" pitchFamily="34" charset="0"/>
                <a:ea typeface="Times New Roman" panose="02020603050405020304" pitchFamily="18" charset="0"/>
                <a:cs typeface="Calibri" panose="020F0502020204030204" pitchFamily="34" charset="0"/>
              </a:rPr>
              <a:t>The rules used in the fermentation process control software application.</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3" name="Object 2">
            <a:extLst>
              <a:ext uri="{FF2B5EF4-FFF2-40B4-BE49-F238E27FC236}">
                <a16:creationId xmlns:a16="http://schemas.microsoft.com/office/drawing/2014/main" id="{2D50BAFE-DC71-E52E-D06B-B59ADB083D67}"/>
              </a:ext>
            </a:extLst>
          </p:cNvPr>
          <p:cNvGraphicFramePr>
            <a:graphicFrameLocks noChangeAspect="1"/>
          </p:cNvGraphicFramePr>
          <p:nvPr>
            <p:extLst>
              <p:ext uri="{D42A27DB-BD31-4B8C-83A1-F6EECF244321}">
                <p14:modId xmlns:p14="http://schemas.microsoft.com/office/powerpoint/2010/main" val="3595201184"/>
              </p:ext>
            </p:extLst>
          </p:nvPr>
        </p:nvGraphicFramePr>
        <p:xfrm>
          <a:off x="2105847" y="3132903"/>
          <a:ext cx="6989578" cy="3528392"/>
        </p:xfrm>
        <a:graphic>
          <a:graphicData uri="http://schemas.openxmlformats.org/presentationml/2006/ole">
            <mc:AlternateContent xmlns:mc="http://schemas.openxmlformats.org/markup-compatibility/2006">
              <mc:Choice xmlns:v="urn:schemas-microsoft-com:vml" Requires="v">
                <p:oleObj name="Document" r:id="rId4" imgW="5613400" imgH="2834378" progId="Word.Document.12">
                  <p:embed/>
                </p:oleObj>
              </mc:Choice>
              <mc:Fallback>
                <p:oleObj name="Document" r:id="rId4" imgW="5613400" imgH="2834378" progId="Word.Document.12">
                  <p:embed/>
                  <p:pic>
                    <p:nvPicPr>
                      <p:cNvPr id="0" name=""/>
                      <p:cNvPicPr/>
                      <p:nvPr/>
                    </p:nvPicPr>
                    <p:blipFill>
                      <a:blip r:embed="rId5"/>
                      <a:stretch>
                        <a:fillRect/>
                      </a:stretch>
                    </p:blipFill>
                    <p:spPr>
                      <a:xfrm>
                        <a:off x="2105847" y="3132903"/>
                        <a:ext cx="6989578" cy="3528392"/>
                      </a:xfrm>
                      <a:prstGeom prst="rect">
                        <a:avLst/>
                      </a:prstGeom>
                    </p:spPr>
                  </p:pic>
                </p:oleObj>
              </mc:Fallback>
            </mc:AlternateContent>
          </a:graphicData>
        </a:graphic>
      </p:graphicFrame>
    </p:spTree>
    <p:extLst>
      <p:ext uri="{BB962C8B-B14F-4D97-AF65-F5344CB8AC3E}">
        <p14:creationId xmlns:p14="http://schemas.microsoft.com/office/powerpoint/2010/main" val="2396341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628800"/>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1956962"/>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298943"/>
            <a:ext cx="2075153" cy="1477328"/>
          </a:xfrm>
          <a:prstGeom prst="rect">
            <a:avLst/>
          </a:prstGeom>
          <a:noFill/>
        </p:spPr>
        <p:txBody>
          <a:bodyPr wrap="square">
            <a:spAutoFit/>
          </a:bodyPr>
          <a:lstStyle/>
          <a:p>
            <a:pPr marL="285750" marR="0" indent="-285750">
              <a:spcBef>
                <a:spcPts val="1200"/>
              </a:spcBef>
              <a:spcAft>
                <a:spcPts val="600"/>
              </a:spcAft>
              <a:buFont typeface="Wingdings" panose="05000000000000000000" pitchFamily="2" charset="2"/>
              <a:buChar char="Ø"/>
            </a:pPr>
            <a:r>
              <a:rPr lang="en-US"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 of the Software Application on a Fermentation Process Control</a:t>
            </a:r>
          </a:p>
        </p:txBody>
      </p:sp>
      <p:sp>
        <p:nvSpPr>
          <p:cNvPr id="19" name="TextBox 18">
            <a:extLst>
              <a:ext uri="{FF2B5EF4-FFF2-40B4-BE49-F238E27FC236}">
                <a16:creationId xmlns:a16="http://schemas.microsoft.com/office/drawing/2014/main" id="{2359C9BC-CA1C-2815-1D46-0197194F9AF3}"/>
              </a:ext>
            </a:extLst>
          </p:cNvPr>
          <p:cNvSpPr txBox="1"/>
          <p:nvPr/>
        </p:nvSpPr>
        <p:spPr>
          <a:xfrm>
            <a:off x="2659533" y="2300145"/>
            <a:ext cx="6000899" cy="431465"/>
          </a:xfrm>
          <a:prstGeom prst="rect">
            <a:avLst/>
          </a:prstGeom>
          <a:noFill/>
        </p:spPr>
        <p:txBody>
          <a:bodyPr wrap="square">
            <a:spAutoFit/>
          </a:bodyPr>
          <a:lstStyle/>
          <a:p>
            <a:pPr marL="269875" marR="269875" algn="ctr">
              <a:lnSpc>
                <a:spcPts val="1300"/>
              </a:lnSpc>
              <a:spcBef>
                <a:spcPts val="1200"/>
              </a:spcBef>
              <a:spcAft>
                <a:spcPts val="60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Table 8. </a:t>
            </a:r>
            <a:r>
              <a:rPr lang="en-US" sz="1400" dirty="0">
                <a:effectLst/>
                <a:latin typeface="Calibri" panose="020F0502020204030204" pitchFamily="34" charset="0"/>
                <a:ea typeface="Times New Roman" panose="02020603050405020304" pitchFamily="18" charset="0"/>
                <a:cs typeface="Calibri" panose="020F0502020204030204" pitchFamily="34" charset="0"/>
              </a:rPr>
              <a:t>The rules used in the fermentation process control software application.</a:t>
            </a:r>
            <a:endPar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2" name="Object 1">
            <a:extLst>
              <a:ext uri="{FF2B5EF4-FFF2-40B4-BE49-F238E27FC236}">
                <a16:creationId xmlns:a16="http://schemas.microsoft.com/office/drawing/2014/main" id="{14ECC429-2304-C053-F4DB-90C192AA6B37}"/>
              </a:ext>
            </a:extLst>
          </p:cNvPr>
          <p:cNvGraphicFramePr>
            <a:graphicFrameLocks noChangeAspect="1"/>
          </p:cNvGraphicFramePr>
          <p:nvPr>
            <p:extLst>
              <p:ext uri="{D42A27DB-BD31-4B8C-83A1-F6EECF244321}">
                <p14:modId xmlns:p14="http://schemas.microsoft.com/office/powerpoint/2010/main" val="4171649534"/>
              </p:ext>
            </p:extLst>
          </p:nvPr>
        </p:nvGraphicFramePr>
        <p:xfrm>
          <a:off x="2381015" y="2820305"/>
          <a:ext cx="6698182" cy="4209095"/>
        </p:xfrm>
        <a:graphic>
          <a:graphicData uri="http://schemas.openxmlformats.org/presentationml/2006/ole">
            <mc:AlternateContent xmlns:mc="http://schemas.openxmlformats.org/markup-compatibility/2006">
              <mc:Choice xmlns:v="urn:schemas-microsoft-com:vml" Requires="v">
                <p:oleObj name="Document" r:id="rId4" imgW="5613400" imgH="3527290" progId="Word.Document.12">
                  <p:embed/>
                </p:oleObj>
              </mc:Choice>
              <mc:Fallback>
                <p:oleObj name="Document" r:id="rId4" imgW="5613400" imgH="3527290" progId="Word.Document.12">
                  <p:embed/>
                  <p:pic>
                    <p:nvPicPr>
                      <p:cNvPr id="0" name=""/>
                      <p:cNvPicPr/>
                      <p:nvPr/>
                    </p:nvPicPr>
                    <p:blipFill>
                      <a:blip r:embed="rId5"/>
                      <a:stretch>
                        <a:fillRect/>
                      </a:stretch>
                    </p:blipFill>
                    <p:spPr>
                      <a:xfrm>
                        <a:off x="2381015" y="2820305"/>
                        <a:ext cx="6698182" cy="4209095"/>
                      </a:xfrm>
                      <a:prstGeom prst="rect">
                        <a:avLst/>
                      </a:prstGeom>
                    </p:spPr>
                  </p:pic>
                </p:oleObj>
              </mc:Fallback>
            </mc:AlternateContent>
          </a:graphicData>
        </a:graphic>
      </p:graphicFrame>
    </p:spTree>
    <p:extLst>
      <p:ext uri="{BB962C8B-B14F-4D97-AF65-F5344CB8AC3E}">
        <p14:creationId xmlns:p14="http://schemas.microsoft.com/office/powerpoint/2010/main" val="2545107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628800"/>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1956962"/>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298943"/>
            <a:ext cx="8960236" cy="369332"/>
          </a:xfrm>
          <a:prstGeom prst="rect">
            <a:avLst/>
          </a:prstGeom>
          <a:noFill/>
        </p:spPr>
        <p:txBody>
          <a:bodyPr wrap="square">
            <a:spAutoFit/>
          </a:bodyPr>
          <a:lstStyle/>
          <a:p>
            <a:pPr marL="285750" marR="0" indent="-285750">
              <a:spcBef>
                <a:spcPts val="1200"/>
              </a:spcBef>
              <a:spcAft>
                <a:spcPts val="600"/>
              </a:spcAft>
              <a:buFont typeface="Wingdings" panose="05000000000000000000" pitchFamily="2" charset="2"/>
              <a:buChar char="Ø"/>
            </a:pPr>
            <a:r>
              <a:rPr lang="en-US"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 of the Software Application on a Fermentation Process Control</a:t>
            </a:r>
          </a:p>
        </p:txBody>
      </p:sp>
      <p:sp>
        <p:nvSpPr>
          <p:cNvPr id="15" name="TextBox 14">
            <a:extLst>
              <a:ext uri="{FF2B5EF4-FFF2-40B4-BE49-F238E27FC236}">
                <a16:creationId xmlns:a16="http://schemas.microsoft.com/office/drawing/2014/main" id="{ACF4D891-A361-EEA7-BA07-C54777367E55}"/>
              </a:ext>
            </a:extLst>
          </p:cNvPr>
          <p:cNvSpPr txBox="1"/>
          <p:nvPr/>
        </p:nvSpPr>
        <p:spPr>
          <a:xfrm>
            <a:off x="5637514" y="2651617"/>
            <a:ext cx="3371297" cy="3293209"/>
          </a:xfrm>
          <a:prstGeom prst="rect">
            <a:avLst/>
          </a:prstGeom>
          <a:noFill/>
        </p:spPr>
        <p:txBody>
          <a:bodyPr wrap="square">
            <a:spAutoFit/>
          </a:bodyPr>
          <a:lstStyle/>
          <a:p>
            <a:pPr marL="0" marR="0" indent="269875" algn="just">
              <a:spcBef>
                <a:spcPts val="120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figure 23, the technologist controller interface layout is presented. This layout contains switches for triggering or stopping the automation control of different variables, as well as for on-line visualization, in a graphical form. The evolution of the monitored and controlled variables of the fermentation process can be observed. Here, the set-points are inserted, and the control loops of the bioreactor are activated.</a:t>
            </a:r>
          </a:p>
        </p:txBody>
      </p:sp>
      <p:pic>
        <p:nvPicPr>
          <p:cNvPr id="17" name="Image 1">
            <a:extLst>
              <a:ext uri="{FF2B5EF4-FFF2-40B4-BE49-F238E27FC236}">
                <a16:creationId xmlns:a16="http://schemas.microsoft.com/office/drawing/2014/main" id="{7238C7D2-FB37-B2E8-A25B-9756EA000DDB}"/>
              </a:ext>
            </a:extLst>
          </p:cNvPr>
          <p:cNvPicPr>
            <a:picLocks noChangeAspect="1"/>
          </p:cNvPicPr>
          <p:nvPr/>
        </p:nvPicPr>
        <p:blipFill>
          <a:blip r:embed="rId4" cstate="print"/>
          <a:srcRect/>
          <a:stretch>
            <a:fillRect/>
          </a:stretch>
        </p:blipFill>
        <p:spPr bwMode="auto">
          <a:xfrm>
            <a:off x="108916" y="2718260"/>
            <a:ext cx="5427597" cy="4069089"/>
          </a:xfrm>
          <a:prstGeom prst="rect">
            <a:avLst/>
          </a:prstGeom>
          <a:noFill/>
          <a:ln w="9525">
            <a:noFill/>
            <a:miter lim="800000"/>
            <a:headEnd/>
            <a:tailEnd/>
          </a:ln>
        </p:spPr>
      </p:pic>
      <p:sp>
        <p:nvSpPr>
          <p:cNvPr id="20" name="TextBox 19">
            <a:extLst>
              <a:ext uri="{FF2B5EF4-FFF2-40B4-BE49-F238E27FC236}">
                <a16:creationId xmlns:a16="http://schemas.microsoft.com/office/drawing/2014/main" id="{66207C7D-3400-9BBC-D6E6-A04BCE3AE533}"/>
              </a:ext>
            </a:extLst>
          </p:cNvPr>
          <p:cNvSpPr txBox="1"/>
          <p:nvPr/>
        </p:nvSpPr>
        <p:spPr>
          <a:xfrm>
            <a:off x="5439722" y="6264129"/>
            <a:ext cx="3766879" cy="523220"/>
          </a:xfrm>
          <a:prstGeom prst="rect">
            <a:avLst/>
          </a:prstGeom>
          <a:noFill/>
        </p:spPr>
        <p:txBody>
          <a:bodyPr wrap="square">
            <a:spAutoFit/>
          </a:bodyPr>
          <a:lstStyle/>
          <a:p>
            <a:pPr algn="ctr"/>
            <a:r>
              <a:rPr lang="en-GB"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Figure 23. The interface layout</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the technologist controller.</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6569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948265"/>
            <a:ext cx="8550696" cy="707886"/>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Knowledge-based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ystem</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a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ustainable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oftware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pplication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the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upervision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ntelligent</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ontrol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lcoholic</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ermentation</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9882E8CD-5109-24A5-F2C7-CB9CD464A529}"/>
              </a:ext>
            </a:extLst>
          </p:cNvPr>
          <p:cNvSpPr txBox="1"/>
          <p:nvPr/>
        </p:nvSpPr>
        <p:spPr>
          <a:xfrm>
            <a:off x="108916" y="1628800"/>
            <a:ext cx="8816220" cy="369332"/>
          </a:xfrm>
          <a:prstGeom prst="rect">
            <a:avLst/>
          </a:prstGeom>
          <a:noFill/>
        </p:spPr>
        <p:txBody>
          <a:bodyPr wrap="square">
            <a:spAutoFit/>
          </a:bodyPr>
          <a:lstStyle/>
          <a:p>
            <a:pPr marR="0">
              <a:spcBef>
                <a:spcPts val="1200"/>
              </a:spcBef>
              <a:spcAft>
                <a:spcPts val="600"/>
              </a:spcAft>
            </a:pPr>
            <a:r>
              <a:rPr lang="en-US" sz="1800" b="1" i="1" dirty="0">
                <a:effectLst/>
                <a:latin typeface="Times New Roman" panose="02020603050405020304" pitchFamily="18" charset="0"/>
                <a:ea typeface="Times New Roman" panose="02020603050405020304" pitchFamily="18" charset="0"/>
              </a:rPr>
              <a:t>The Automatic Control of the Alcoholic Fermentation Process</a:t>
            </a:r>
            <a:r>
              <a:rPr lang="en-US" sz="1800" b="1" i="1" dirty="0">
                <a:solidFill>
                  <a:srgbClr val="00B050"/>
                </a:solidFill>
                <a:effectLst/>
                <a:latin typeface="Times New Roman" panose="02020603050405020304" pitchFamily="18" charset="0"/>
                <a:ea typeface="Times New Roman" panose="02020603050405020304" pitchFamily="18" charset="0"/>
              </a:rPr>
              <a:t> </a:t>
            </a: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0C2BC9B1-485A-3969-3EE8-DAEB246D727E}"/>
              </a:ext>
            </a:extLst>
          </p:cNvPr>
          <p:cNvSpPr txBox="1"/>
          <p:nvPr/>
        </p:nvSpPr>
        <p:spPr>
          <a:xfrm>
            <a:off x="48575" y="1956962"/>
            <a:ext cx="8960236" cy="369332"/>
          </a:xfrm>
          <a:prstGeom prst="rect">
            <a:avLst/>
          </a:prstGeom>
          <a:noFill/>
        </p:spPr>
        <p:txBody>
          <a:bodyPr wrap="square">
            <a:spAutoFit/>
          </a:bodyPr>
          <a:lstStyle/>
          <a:p>
            <a:pPr marR="0" algn="just">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 and Discussion</a:t>
            </a:r>
            <a:endPar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E0B08133-51CE-2316-70FC-1E6FCB0B59EF}"/>
              </a:ext>
            </a:extLst>
          </p:cNvPr>
          <p:cNvSpPr txBox="1"/>
          <p:nvPr/>
        </p:nvSpPr>
        <p:spPr>
          <a:xfrm>
            <a:off x="48575" y="2298943"/>
            <a:ext cx="8960236" cy="369332"/>
          </a:xfrm>
          <a:prstGeom prst="rect">
            <a:avLst/>
          </a:prstGeom>
          <a:noFill/>
        </p:spPr>
        <p:txBody>
          <a:bodyPr wrap="square">
            <a:spAutoFit/>
          </a:bodyPr>
          <a:lstStyle/>
          <a:p>
            <a:pPr marL="285750" marR="0" indent="-285750">
              <a:spcBef>
                <a:spcPts val="1200"/>
              </a:spcBef>
              <a:spcAft>
                <a:spcPts val="600"/>
              </a:spcAft>
              <a:buFont typeface="Wingdings" panose="05000000000000000000" pitchFamily="2" charset="2"/>
              <a:buChar char="Ø"/>
            </a:pPr>
            <a:r>
              <a:rPr lang="en-US"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 of the Software Application on a Fermentation Process Control</a:t>
            </a:r>
          </a:p>
        </p:txBody>
      </p:sp>
      <p:sp>
        <p:nvSpPr>
          <p:cNvPr id="15" name="TextBox 14">
            <a:extLst>
              <a:ext uri="{FF2B5EF4-FFF2-40B4-BE49-F238E27FC236}">
                <a16:creationId xmlns:a16="http://schemas.microsoft.com/office/drawing/2014/main" id="{ACF4D891-A361-EEA7-BA07-C54777367E55}"/>
              </a:ext>
            </a:extLst>
          </p:cNvPr>
          <p:cNvSpPr txBox="1"/>
          <p:nvPr/>
        </p:nvSpPr>
        <p:spPr>
          <a:xfrm>
            <a:off x="2483768" y="2651617"/>
            <a:ext cx="6525043" cy="1323439"/>
          </a:xfrm>
          <a:prstGeom prst="rect">
            <a:avLst/>
          </a:prstGeom>
          <a:noFill/>
        </p:spPr>
        <p:txBody>
          <a:bodyPr wrap="square">
            <a:spAutoFit/>
          </a:bodyPr>
          <a:lstStyle/>
          <a:p>
            <a:pPr marL="0" marR="0" indent="269875" algn="just">
              <a:spcBef>
                <a:spcPts val="0"/>
              </a:spcBef>
              <a:spcAft>
                <a:spcPts val="0"/>
              </a:spcAft>
            </a:pPr>
            <a:r>
              <a:rPr lang="en-US"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 the menu bar or tools bar, the wanted sequence of the control process is opened and saved as a file, SEQUENCE_C (Figure 24). Figure 25 contains the question list and the messages sent to the technologist controller. The software list of questions is represented by the control rules.</a:t>
            </a:r>
          </a:p>
        </p:txBody>
      </p:sp>
      <p:sp>
        <p:nvSpPr>
          <p:cNvPr id="20" name="TextBox 19">
            <a:extLst>
              <a:ext uri="{FF2B5EF4-FFF2-40B4-BE49-F238E27FC236}">
                <a16:creationId xmlns:a16="http://schemas.microsoft.com/office/drawing/2014/main" id="{66207C7D-3400-9BBC-D6E6-A04BCE3AE533}"/>
              </a:ext>
            </a:extLst>
          </p:cNvPr>
          <p:cNvSpPr txBox="1"/>
          <p:nvPr/>
        </p:nvSpPr>
        <p:spPr>
          <a:xfrm>
            <a:off x="2267744" y="4509120"/>
            <a:ext cx="2158888" cy="954107"/>
          </a:xfrm>
          <a:prstGeom prst="rect">
            <a:avLst/>
          </a:prstGeom>
          <a:noFill/>
        </p:spPr>
        <p:txBody>
          <a:bodyPr wrap="square">
            <a:spAutoFit/>
          </a:bodyPr>
          <a:lstStyle/>
          <a:p>
            <a:pPr algn="ctr"/>
            <a:r>
              <a:rPr lang="en-GB"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Figure 24.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set-off window of the sequence process control and the script window.</a:t>
            </a:r>
            <a:endParaRPr lang="en-US" sz="1400" dirty="0">
              <a:latin typeface="Calibri" panose="020F0502020204030204" pitchFamily="34" charset="0"/>
              <a:cs typeface="Calibri" panose="020F0502020204030204" pitchFamily="34" charset="0"/>
            </a:endParaRPr>
          </a:p>
        </p:txBody>
      </p:sp>
      <p:pic>
        <p:nvPicPr>
          <p:cNvPr id="3" name="Picture 2" descr="Text&#10;&#10;Description automatically generated">
            <a:extLst>
              <a:ext uri="{FF2B5EF4-FFF2-40B4-BE49-F238E27FC236}">
                <a16:creationId xmlns:a16="http://schemas.microsoft.com/office/drawing/2014/main" id="{6CB3E1DA-A465-9713-0109-0A336BF17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45" y="2651616"/>
            <a:ext cx="2158888" cy="420638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DFE17A66-2534-444F-5C4A-57E6C58EAC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3789040"/>
            <a:ext cx="4613170" cy="2334264"/>
          </a:xfrm>
          <a:prstGeom prst="rect">
            <a:avLst/>
          </a:prstGeom>
        </p:spPr>
      </p:pic>
      <p:sp>
        <p:nvSpPr>
          <p:cNvPr id="19" name="TextBox 18">
            <a:extLst>
              <a:ext uri="{FF2B5EF4-FFF2-40B4-BE49-F238E27FC236}">
                <a16:creationId xmlns:a16="http://schemas.microsoft.com/office/drawing/2014/main" id="{16B8760B-B42B-B9F6-762B-94F73CCFA576}"/>
              </a:ext>
            </a:extLst>
          </p:cNvPr>
          <p:cNvSpPr txBox="1"/>
          <p:nvPr/>
        </p:nvSpPr>
        <p:spPr>
          <a:xfrm>
            <a:off x="4157737" y="6143791"/>
            <a:ext cx="5148063" cy="738664"/>
          </a:xfrm>
          <a:prstGeom prst="rect">
            <a:avLst/>
          </a:prstGeom>
          <a:noFill/>
        </p:spPr>
        <p:txBody>
          <a:bodyPr wrap="square">
            <a:spAutoFit/>
          </a:bodyPr>
          <a:lstStyle/>
          <a:p>
            <a:pPr algn="ctr"/>
            <a:r>
              <a:rPr lang="en-GB"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Figure 25. </a:t>
            </a:r>
            <a:r>
              <a:rPr lang="en-GB" sz="1400" dirty="0">
                <a:effectLst/>
                <a:latin typeface="Calibri" panose="020F0502020204030204" pitchFamily="34" charset="0"/>
                <a:ea typeface="Times New Roman" panose="02020603050405020304" pitchFamily="18" charset="0"/>
                <a:cs typeface="Calibri" panose="020F0502020204030204" pitchFamily="34" charset="0"/>
              </a:rPr>
              <a:t>The windows which contain the question lists formed for the control rules and the messages sent to the technologist controller.</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3744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7" name="Content Placeholder 6">
            <a:extLst>
              <a:ext uri="{FF2B5EF4-FFF2-40B4-BE49-F238E27FC236}">
                <a16:creationId xmlns:a16="http://schemas.microsoft.com/office/drawing/2014/main" id="{74641356-9984-2AB5-8D11-F2D8CD37CDF4}"/>
              </a:ext>
            </a:extLst>
          </p:cNvPr>
          <p:cNvSpPr>
            <a:spLocks noGrp="1"/>
          </p:cNvSpPr>
          <p:nvPr>
            <p:ph sz="quarter" idx="13"/>
          </p:nvPr>
        </p:nvSpPr>
        <p:spPr>
          <a:xfrm>
            <a:off x="3031898" y="2010227"/>
            <a:ext cx="6057474" cy="797236"/>
          </a:xfrm>
        </p:spPr>
        <p:txBody>
          <a:bodyPr>
            <a:noAutofit/>
          </a:bodyPr>
          <a:lstStyle/>
          <a:p>
            <a:pPr marR="0" lvl="0" algn="just">
              <a:lnSpc>
                <a:spcPct val="100000"/>
              </a:lnSpc>
              <a:spcBef>
                <a:spcPts val="0"/>
              </a:spcBef>
              <a:spcAft>
                <a:spcPts val="0"/>
              </a:spcAft>
              <a:buFont typeface="Wingdings" panose="05000000000000000000" pitchFamily="2" charset="2"/>
              <a:buChar char="Ø"/>
            </a:pPr>
            <a:r>
              <a:rPr lang="en-US"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Wines are alcoholic beverages obtained by the exclusive fermentation of grape must, respectively, with the fermentation yeast</a:t>
            </a:r>
            <a:r>
              <a:rPr lang="en-US" sz="1600"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Content Placeholder 6">
            <a:extLst>
              <a:ext uri="{FF2B5EF4-FFF2-40B4-BE49-F238E27FC236}">
                <a16:creationId xmlns:a16="http://schemas.microsoft.com/office/drawing/2014/main" id="{C4C4412E-1032-AD03-0E85-9AFB99EF4F12}"/>
              </a:ext>
            </a:extLst>
          </p:cNvPr>
          <p:cNvSpPr txBox="1">
            <a:spLocks/>
          </p:cNvSpPr>
          <p:nvPr/>
        </p:nvSpPr>
        <p:spPr>
          <a:xfrm>
            <a:off x="2997680" y="2921160"/>
            <a:ext cx="6091692" cy="9482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R="0" lvl="0" algn="just">
              <a:lnSpc>
                <a:spcPct val="100000"/>
              </a:lnSpc>
              <a:spcBef>
                <a:spcPts val="0"/>
              </a:spcBef>
              <a:spcAft>
                <a:spcPts val="0"/>
              </a:spcAft>
              <a:buFont typeface="Wingdings" panose="05000000000000000000" pitchFamily="2" charset="2"/>
              <a:buChar char="Ø"/>
            </a:pPr>
            <a:r>
              <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Compared with other foods that are part of the daily diet and are responsible for the nutritional intake necessary for the good functioning of the human body</a:t>
            </a:r>
            <a:r>
              <a:rPr lang="en-US" sz="1600"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wine is consumed as food diversity</a:t>
            </a:r>
            <a:r>
              <a:rPr lang="en-US" sz="1600"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Content Placeholder 6">
            <a:extLst>
              <a:ext uri="{FF2B5EF4-FFF2-40B4-BE49-F238E27FC236}">
                <a16:creationId xmlns:a16="http://schemas.microsoft.com/office/drawing/2014/main" id="{1C4F45C7-5AEF-2FAC-7F85-2432AE2363DC}"/>
              </a:ext>
            </a:extLst>
          </p:cNvPr>
          <p:cNvSpPr txBox="1">
            <a:spLocks/>
          </p:cNvSpPr>
          <p:nvPr/>
        </p:nvSpPr>
        <p:spPr>
          <a:xfrm>
            <a:off x="3022873" y="3983122"/>
            <a:ext cx="6041305" cy="207307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R="0" algn="just">
              <a:lnSpc>
                <a:spcPct val="100000"/>
              </a:lnSpc>
              <a:spcBef>
                <a:spcPts val="0"/>
              </a:spcBef>
              <a:spcAft>
                <a:spcPts val="0"/>
              </a:spcAft>
              <a:buFont typeface="Wingdings" panose="05000000000000000000" pitchFamily="2" charset="2"/>
              <a:buChar char="Ø"/>
            </a:pPr>
            <a:r>
              <a:rPr lang="ro-RO"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literature review and experimental observations have led to the conclusion that: </a:t>
            </a:r>
            <a:endParaRPr lang="en-US" sz="16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914400" lvl="2" algn="just">
              <a:lnSpc>
                <a:spcPct val="100000"/>
              </a:lnSpc>
              <a:spcBef>
                <a:spcPts val="0"/>
              </a:spcBef>
            </a:pPr>
            <a:r>
              <a:rPr lang="ro-RO"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first step</a:t>
            </a:r>
            <a:r>
              <a:rPr lang="ro-RO"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fermentation is the catalyst synthesis, namely </a:t>
            </a:r>
            <a:r>
              <a:rPr lang="ro-RO"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growth of yeast with the nitrogen amount as limiting substrate</a:t>
            </a:r>
            <a:r>
              <a:rPr lang="ro-RO"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914400" lvl="2" algn="just">
              <a:lnSpc>
                <a:spcPct val="100000"/>
              </a:lnSpc>
              <a:spcBef>
                <a:spcPts val="0"/>
              </a:spcBef>
            </a:pPr>
            <a:r>
              <a:rPr lang="ro-RO"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second one</a:t>
            </a:r>
            <a:r>
              <a:rPr lang="ro-RO"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 catalysis, namely </a:t>
            </a:r>
            <a:r>
              <a:rPr lang="ro-RO" b="1"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degradation of the non-limiting sugar substrate into ethanol and carbon dioxide</a:t>
            </a:r>
            <a:r>
              <a:rPr lang="ro-RO"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D80DF20-14FA-80F8-2974-633774987DB1}"/>
              </a:ext>
            </a:extLst>
          </p:cNvPr>
          <p:cNvSpPr txBox="1"/>
          <p:nvPr/>
        </p:nvSpPr>
        <p:spPr>
          <a:xfrm>
            <a:off x="2804942" y="1474212"/>
            <a:ext cx="3534115" cy="492122"/>
          </a:xfrm>
          <a:prstGeom prst="rect">
            <a:avLst/>
          </a:prstGeom>
          <a:noFill/>
        </p:spPr>
        <p:txBody>
          <a:bodyPr wrap="square">
            <a:spAutoFit/>
          </a:bodyPr>
          <a:lstStyle/>
          <a:p>
            <a:pPr marL="0" marR="0" algn="just">
              <a:lnSpc>
                <a:spcPct val="115000"/>
              </a:lnSpc>
              <a:spcBef>
                <a:spcPts val="0"/>
              </a:spcBef>
              <a:spcAft>
                <a:spcPts val="0"/>
              </a:spcAft>
            </a:pPr>
            <a:r>
              <a:rPr lang="en-US" sz="2400" b="1" dirty="0">
                <a:solidFill>
                  <a:srgbClr val="97941C"/>
                </a:solidFill>
                <a:effectLst/>
                <a:latin typeface="Calibri" panose="020F0502020204030204" pitchFamily="34" charset="0"/>
                <a:ea typeface="Calibri" panose="020F0502020204030204" pitchFamily="34" charset="0"/>
                <a:cs typeface="Calibri" panose="020F0502020204030204" pitchFamily="34" charset="0"/>
              </a:rPr>
              <a:t>The fermentation process</a:t>
            </a:r>
            <a:endParaRPr lang="en-US" sz="2400" dirty="0">
              <a:solidFill>
                <a:srgbClr val="97941C"/>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6866" name="Picture 2">
            <a:extLst>
              <a:ext uri="{FF2B5EF4-FFF2-40B4-BE49-F238E27FC236}">
                <a16:creationId xmlns:a16="http://schemas.microsoft.com/office/drawing/2014/main" id="{59852275-7D84-73CE-6BC6-813A39D18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6154"/>
            <a:ext cx="3031898" cy="496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1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 calcmode="lin" valueType="num">
                                      <p:cBhvr additive="base">
                                        <p:cTn id="12" dur="500" fill="hold"/>
                                        <p:tgtEl>
                                          <p:spTgt spid="36866"/>
                                        </p:tgtEl>
                                        <p:attrNameLst>
                                          <p:attrName>ppt_x</p:attrName>
                                        </p:attrNameLst>
                                      </p:cBhvr>
                                      <p:tavLst>
                                        <p:tav tm="0">
                                          <p:val>
                                            <p:strVal val="#ppt_x"/>
                                          </p:val>
                                        </p:tav>
                                        <p:tav tm="100000">
                                          <p:val>
                                            <p:strVal val="#ppt_x"/>
                                          </p:val>
                                        </p:tav>
                                      </p:tavLst>
                                    </p:anim>
                                    <p:anim calcmode="lin" valueType="num">
                                      <p:cBhvr additive="base">
                                        <p:cTn id="13"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B24BC23D-841C-7488-33B7-74C0F53D2661}"/>
              </a:ext>
            </a:extLst>
          </p:cNvPr>
          <p:cNvPicPr/>
          <p:nvPr/>
        </p:nvPicPr>
        <p:blipFill>
          <a:blip r:embed="rId3"/>
          <a:stretch/>
        </p:blipFill>
        <p:spPr>
          <a:xfrm>
            <a:off x="0" y="0"/>
            <a:ext cx="9144000" cy="948265"/>
          </a:xfrm>
          <a:prstGeom prst="rect">
            <a:avLst/>
          </a:prstGeom>
        </p:spPr>
      </p:pic>
      <p:sp>
        <p:nvSpPr>
          <p:cNvPr id="14" name="TextBox 13">
            <a:extLst>
              <a:ext uri="{FF2B5EF4-FFF2-40B4-BE49-F238E27FC236}">
                <a16:creationId xmlns:a16="http://schemas.microsoft.com/office/drawing/2014/main" id="{6CD07664-6140-620A-FBAC-8EBEB1B611F8}"/>
              </a:ext>
            </a:extLst>
          </p:cNvPr>
          <p:cNvSpPr txBox="1"/>
          <p:nvPr/>
        </p:nvSpPr>
        <p:spPr>
          <a:xfrm>
            <a:off x="253345" y="1064930"/>
            <a:ext cx="8550696" cy="707886"/>
          </a:xfrm>
          <a:prstGeom prst="rect">
            <a:avLst/>
          </a:prstGeom>
          <a:noFill/>
        </p:spPr>
        <p:txBody>
          <a:bodyPr wrap="square">
            <a:spAutoFit/>
          </a:bodyPr>
          <a:lstStyle/>
          <a:p>
            <a:pPr algn="ctr">
              <a:spcAft>
                <a:spcPts val="1200"/>
              </a:spcAft>
            </a:pPr>
            <a:r>
              <a:rPr lang="en-US" sz="2000" b="1" dirty="0">
                <a:latin typeface="Calibri" panose="020F0502020204030204" pitchFamily="34" charset="0"/>
                <a:cs typeface="Calibri" panose="020F0502020204030204" pitchFamily="34" charset="0"/>
              </a:rPr>
              <a:t>Applying AI Tools for Modelling, Predicting and Managing the White Wine Fermentation Process</a:t>
            </a:r>
            <a:endPar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45C98D58-FFA1-0D51-840E-0DFC2BD07F61}"/>
              </a:ext>
            </a:extLst>
          </p:cNvPr>
          <p:cNvSpPr txBox="1"/>
          <p:nvPr/>
        </p:nvSpPr>
        <p:spPr>
          <a:xfrm>
            <a:off x="192797" y="2204864"/>
            <a:ext cx="8816221" cy="1754326"/>
          </a:xfrm>
          <a:prstGeom prst="rect">
            <a:avLst/>
          </a:prstGeom>
          <a:noFill/>
        </p:spPr>
        <p:txBody>
          <a:bodyPr wrap="square">
            <a:spAutoFit/>
          </a:bodyPr>
          <a:lstStyle/>
          <a:p>
            <a:pPr marL="285750" indent="-285750" algn="just">
              <a:buFont typeface="Wingdings" panose="05000000000000000000" pitchFamily="2" charset="2"/>
              <a:buChar char="Ø"/>
            </a:pPr>
            <a:r>
              <a:rPr lang="en-US" dirty="0">
                <a:latin typeface="Calibri" panose="020F0502020204030204" pitchFamily="34" charset="0"/>
                <a:cs typeface="Calibri" panose="020F0502020204030204" pitchFamily="34" charset="0"/>
              </a:rPr>
              <a:t>The method consists of </a:t>
            </a:r>
            <a:r>
              <a:rPr lang="en-US" b="1" i="1" dirty="0">
                <a:latin typeface="Calibri" panose="020F0502020204030204" pitchFamily="34" charset="0"/>
                <a:cs typeface="Calibri" panose="020F0502020204030204" pitchFamily="34" charset="0"/>
              </a:rPr>
              <a:t>implementing a pre-trained multi-layer perceptron neural network (NN)</a:t>
            </a:r>
            <a:r>
              <a:rPr lang="en-US" dirty="0">
                <a:latin typeface="Calibri" panose="020F0502020204030204" pitchFamily="34" charset="0"/>
                <a:cs typeface="Calibri" panose="020F0502020204030204" pitchFamily="34" charset="0"/>
              </a:rPr>
              <a:t>, using genetic algorithms capable of </a:t>
            </a:r>
            <a:r>
              <a:rPr lang="en-US" b="1" i="1" dirty="0">
                <a:latin typeface="Calibri" panose="020F0502020204030204" pitchFamily="34" charset="0"/>
                <a:cs typeface="Calibri" panose="020F0502020204030204" pitchFamily="34" charset="0"/>
              </a:rPr>
              <a:t>predicting the concentration of alcohol and the amount of substrate</a:t>
            </a:r>
            <a:r>
              <a:rPr lang="en-US" dirty="0">
                <a:latin typeface="Calibri" panose="020F0502020204030204" pitchFamily="34" charset="0"/>
                <a:cs typeface="Calibri" panose="020F0502020204030204" pitchFamily="34" charset="0"/>
              </a:rPr>
              <a:t> at a certain point in time that starts from the initial configuration of the fermentation process (</a:t>
            </a:r>
            <a:r>
              <a:rPr lang="en-US" dirty="0" err="1">
                <a:latin typeface="Calibri" panose="020F0502020204030204" pitchFamily="34" charset="0"/>
                <a:cs typeface="Calibri" panose="020F0502020204030204" pitchFamily="34" charset="0"/>
              </a:rPr>
              <a:t>Florea</a:t>
            </a:r>
            <a:r>
              <a:rPr lang="en-US" dirty="0">
                <a:latin typeface="Calibri" panose="020F0502020204030204" pitchFamily="34" charset="0"/>
                <a:cs typeface="Calibri" panose="020F0502020204030204" pitchFamily="34" charset="0"/>
              </a:rPr>
              <a:t> et al., 2022). The purpose of predicting these process features is to obtain information about status variables so that the process can be automatically driven.</a:t>
            </a:r>
          </a:p>
        </p:txBody>
      </p:sp>
      <p:sp>
        <p:nvSpPr>
          <p:cNvPr id="21" name="TextBox 20">
            <a:extLst>
              <a:ext uri="{FF2B5EF4-FFF2-40B4-BE49-F238E27FC236}">
                <a16:creationId xmlns:a16="http://schemas.microsoft.com/office/drawing/2014/main" id="{FFBFE278-FA15-4229-034A-E0111FCB42C6}"/>
              </a:ext>
            </a:extLst>
          </p:cNvPr>
          <p:cNvSpPr txBox="1"/>
          <p:nvPr/>
        </p:nvSpPr>
        <p:spPr>
          <a:xfrm>
            <a:off x="192796" y="3959190"/>
            <a:ext cx="8816221" cy="646331"/>
          </a:xfrm>
          <a:prstGeom prst="rect">
            <a:avLst/>
          </a:prstGeom>
          <a:noFill/>
        </p:spPr>
        <p:txBody>
          <a:bodyPr wrap="square">
            <a:spAutoFit/>
          </a:bodyPr>
          <a:lstStyle/>
          <a:p>
            <a:pPr marL="285750" indent="-285750" algn="just">
              <a:buFont typeface="Wingdings" panose="05000000000000000000" pitchFamily="2" charset="2"/>
              <a:buChar char="Ø"/>
            </a:pPr>
            <a:r>
              <a:rPr lang="en-US" b="1" i="1" dirty="0">
                <a:latin typeface="Calibri" panose="020F0502020204030204" pitchFamily="34" charset="0"/>
                <a:cs typeface="Calibri" panose="020F0502020204030204" pitchFamily="34" charset="0"/>
              </a:rPr>
              <a:t>The purpose </a:t>
            </a:r>
            <a:r>
              <a:rPr lang="en-US" dirty="0">
                <a:latin typeface="Calibri" panose="020F0502020204030204" pitchFamily="34" charset="0"/>
                <a:cs typeface="Calibri" panose="020F0502020204030204" pitchFamily="34" charset="0"/>
              </a:rPr>
              <a:t>of predicting these process features is </a:t>
            </a:r>
            <a:r>
              <a:rPr lang="en-US" b="1" i="1" dirty="0">
                <a:latin typeface="Calibri" panose="020F0502020204030204" pitchFamily="34" charset="0"/>
                <a:cs typeface="Calibri" panose="020F0502020204030204" pitchFamily="34" charset="0"/>
              </a:rPr>
              <a:t>to obtain information about status variables </a:t>
            </a:r>
            <a:r>
              <a:rPr lang="en-US" dirty="0">
                <a:latin typeface="Calibri" panose="020F0502020204030204" pitchFamily="34" charset="0"/>
                <a:cs typeface="Calibri" panose="020F0502020204030204" pitchFamily="34" charset="0"/>
              </a:rPr>
              <a:t>so that the process can be automatically driven.</a:t>
            </a:r>
          </a:p>
        </p:txBody>
      </p:sp>
    </p:spTree>
    <p:extLst>
      <p:ext uri="{BB962C8B-B14F-4D97-AF65-F5344CB8AC3E}">
        <p14:creationId xmlns:p14="http://schemas.microsoft.com/office/powerpoint/2010/main" val="348197439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
            <a:extLst>
              <a:ext uri="{FF2B5EF4-FFF2-40B4-BE49-F238E27FC236}">
                <a16:creationId xmlns:a16="http://schemas.microsoft.com/office/drawing/2014/main" id="{E040D174-0FA9-DE08-A96B-3D2DAD3C9EF7}"/>
              </a:ext>
            </a:extLst>
          </p:cNvPr>
          <p:cNvPicPr/>
          <p:nvPr/>
        </p:nvPicPr>
        <p:blipFill>
          <a:blip r:embed="rId5"/>
          <a:stretch/>
        </p:blipFill>
        <p:spPr>
          <a:xfrm>
            <a:off x="0" y="0"/>
            <a:ext cx="9144000" cy="948265"/>
          </a:xfrm>
          <a:prstGeom prst="rect">
            <a:avLst/>
          </a:prstGeom>
        </p:spPr>
      </p:pic>
      <p:sp>
        <p:nvSpPr>
          <p:cNvPr id="14" name="Title 1">
            <a:extLst>
              <a:ext uri="{FF2B5EF4-FFF2-40B4-BE49-F238E27FC236}">
                <a16:creationId xmlns:a16="http://schemas.microsoft.com/office/drawing/2014/main" id="{2A80D66E-AA09-2299-CC36-C12DF98562D2}"/>
              </a:ext>
            </a:extLst>
          </p:cNvPr>
          <p:cNvSpPr txBox="1">
            <a:spLocks/>
          </p:cNvSpPr>
          <p:nvPr/>
        </p:nvSpPr>
        <p:spPr>
          <a:xfrm>
            <a:off x="-828600" y="826112"/>
            <a:ext cx="10515600" cy="10237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sz="3600" dirty="0">
                <a:effectLst>
                  <a:outerShdw blurRad="38100" dist="38100" dir="2700000" algn="tl">
                    <a:srgbClr val="000000">
                      <a:alpha val="43137"/>
                    </a:srgbClr>
                  </a:outerShdw>
                </a:effectLst>
                <a:latin typeface="Palatino Linotype" panose="02040502050505030304" pitchFamily="18" charset="0"/>
              </a:rPr>
              <a:t>AUTOMATION</a:t>
            </a:r>
            <a:r>
              <a:rPr lang="en-US" dirty="0"/>
              <a:t> </a:t>
            </a:r>
            <a:r>
              <a:rPr lang="en-US" sz="3600" dirty="0">
                <a:effectLst>
                  <a:outerShdw blurRad="38100" dist="38100" dir="2700000" algn="tl">
                    <a:srgbClr val="000000">
                      <a:alpha val="43137"/>
                    </a:srgbClr>
                  </a:outerShdw>
                </a:effectLst>
                <a:latin typeface="Palatino Linotype" panose="02040502050505030304" pitchFamily="18" charset="0"/>
              </a:rPr>
              <a:t>RULES</a:t>
            </a:r>
          </a:p>
        </p:txBody>
      </p:sp>
      <p:pic>
        <p:nvPicPr>
          <p:cNvPr id="15" name="AutomationRules">
            <a:hlinkClick r:id="" action="ppaction://media"/>
            <a:extLst>
              <a:ext uri="{FF2B5EF4-FFF2-40B4-BE49-F238E27FC236}">
                <a16:creationId xmlns:a16="http://schemas.microsoft.com/office/drawing/2014/main" id="{5143D2FF-6966-FD3A-62CC-3344FA11150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8149" y="1727687"/>
            <a:ext cx="8427702" cy="5106175"/>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
            <a:extLst>
              <a:ext uri="{FF2B5EF4-FFF2-40B4-BE49-F238E27FC236}">
                <a16:creationId xmlns:a16="http://schemas.microsoft.com/office/drawing/2014/main" id="{E040D174-0FA9-DE08-A96B-3D2DAD3C9EF7}"/>
              </a:ext>
            </a:extLst>
          </p:cNvPr>
          <p:cNvPicPr/>
          <p:nvPr/>
        </p:nvPicPr>
        <p:blipFill>
          <a:blip r:embed="rId5"/>
          <a:stretch/>
        </p:blipFill>
        <p:spPr>
          <a:xfrm>
            <a:off x="0" y="0"/>
            <a:ext cx="9144000" cy="948265"/>
          </a:xfrm>
          <a:prstGeom prst="rect">
            <a:avLst/>
          </a:prstGeom>
        </p:spPr>
      </p:pic>
      <p:sp>
        <p:nvSpPr>
          <p:cNvPr id="10" name="Title 1">
            <a:extLst>
              <a:ext uri="{FF2B5EF4-FFF2-40B4-BE49-F238E27FC236}">
                <a16:creationId xmlns:a16="http://schemas.microsoft.com/office/drawing/2014/main" id="{DB73FF0C-60F9-061A-4C03-A5C53263AECE}"/>
              </a:ext>
            </a:extLst>
          </p:cNvPr>
          <p:cNvSpPr txBox="1">
            <a:spLocks/>
          </p:cNvSpPr>
          <p:nvPr/>
        </p:nvSpPr>
        <p:spPr>
          <a:xfrm>
            <a:off x="-581062" y="662642"/>
            <a:ext cx="10515600" cy="897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sz="3600">
                <a:effectLst>
                  <a:outerShdw blurRad="38100" dist="38100" dir="2700000" algn="tl">
                    <a:srgbClr val="000000">
                      <a:alpha val="43137"/>
                    </a:srgbClr>
                  </a:outerShdw>
                </a:effectLst>
                <a:latin typeface="Palatino Linotype" panose="02040502050505030304" pitchFamily="18" charset="0"/>
              </a:rPr>
              <a:t>Prediction</a:t>
            </a:r>
            <a:r>
              <a:rPr lang="en-US"/>
              <a:t> </a:t>
            </a:r>
            <a:r>
              <a:rPr lang="en-US" sz="3600">
                <a:effectLst>
                  <a:outerShdw blurRad="38100" dist="38100" dir="2700000" algn="tl">
                    <a:srgbClr val="000000">
                      <a:alpha val="43137"/>
                    </a:srgbClr>
                  </a:outerShdw>
                </a:effectLst>
                <a:latin typeface="Palatino Linotype" panose="02040502050505030304" pitchFamily="18" charset="0"/>
              </a:rPr>
              <a:t>Tool</a:t>
            </a:r>
            <a:r>
              <a:rPr lang="en-US"/>
              <a:t>	</a:t>
            </a:r>
            <a:endParaRPr lang="en-US" dirty="0"/>
          </a:p>
        </p:txBody>
      </p:sp>
      <p:pic>
        <p:nvPicPr>
          <p:cNvPr id="11" name="PredictionTool">
            <a:hlinkClick r:id="" action="ppaction://media"/>
            <a:extLst>
              <a:ext uri="{FF2B5EF4-FFF2-40B4-BE49-F238E27FC236}">
                <a16:creationId xmlns:a16="http://schemas.microsoft.com/office/drawing/2014/main" id="{5F730283-FDAC-B786-CD1E-73EE565BAF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738" y="1444752"/>
            <a:ext cx="8934524" cy="5413248"/>
          </a:xfrm>
          <a:prstGeom prst="rect">
            <a:avLst/>
          </a:prstGeom>
        </p:spPr>
      </p:pic>
    </p:spTree>
    <p:extLst>
      <p:ext uri="{BB962C8B-B14F-4D97-AF65-F5344CB8AC3E}">
        <p14:creationId xmlns:p14="http://schemas.microsoft.com/office/powerpoint/2010/main" val="208187624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
            <a:extLst>
              <a:ext uri="{FF2B5EF4-FFF2-40B4-BE49-F238E27FC236}">
                <a16:creationId xmlns:a16="http://schemas.microsoft.com/office/drawing/2014/main" id="{E040D174-0FA9-DE08-A96B-3D2DAD3C9EF7}"/>
              </a:ext>
            </a:extLst>
          </p:cNvPr>
          <p:cNvPicPr/>
          <p:nvPr/>
        </p:nvPicPr>
        <p:blipFill>
          <a:blip r:embed="rId3"/>
          <a:stretch/>
        </p:blipFill>
        <p:spPr>
          <a:xfrm>
            <a:off x="0" y="0"/>
            <a:ext cx="9144000" cy="948265"/>
          </a:xfrm>
          <a:prstGeom prst="rect">
            <a:avLst/>
          </a:prstGeom>
        </p:spPr>
      </p:pic>
      <p:sp>
        <p:nvSpPr>
          <p:cNvPr id="10" name="Title 1">
            <a:extLst>
              <a:ext uri="{FF2B5EF4-FFF2-40B4-BE49-F238E27FC236}">
                <a16:creationId xmlns:a16="http://schemas.microsoft.com/office/drawing/2014/main" id="{84337716-7E14-ED49-490F-D78FB8CA1CC8}"/>
              </a:ext>
            </a:extLst>
          </p:cNvPr>
          <p:cNvSpPr>
            <a:spLocks noGrp="1"/>
          </p:cNvSpPr>
          <p:nvPr/>
        </p:nvSpPr>
        <p:spPr>
          <a:xfrm>
            <a:off x="306095" y="1563951"/>
            <a:ext cx="3670682" cy="1015101"/>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cap="all" dirty="0">
                <a:effectLst>
                  <a:outerShdw blurRad="38100" dist="38100" dir="2700000" algn="tl">
                    <a:srgbClr val="000000">
                      <a:alpha val="43137"/>
                    </a:srgbClr>
                  </a:outerShdw>
                </a:effectLst>
                <a:latin typeface="Palatino Linotype" panose="02040502050505030304" pitchFamily="18" charset="0"/>
              </a:rPr>
              <a:t>Automation Rules </a:t>
            </a:r>
          </a:p>
        </p:txBody>
      </p:sp>
      <p:pic>
        <p:nvPicPr>
          <p:cNvPr id="11" name="table">
            <a:extLst>
              <a:ext uri="{FF2B5EF4-FFF2-40B4-BE49-F238E27FC236}">
                <a16:creationId xmlns:a16="http://schemas.microsoft.com/office/drawing/2014/main" id="{2CC7F081-DBDF-B524-63A8-C686837CC2B1}"/>
              </a:ext>
            </a:extLst>
          </p:cNvPr>
          <p:cNvPicPr>
            <a:picLocks noChangeAspect="1"/>
          </p:cNvPicPr>
          <p:nvPr/>
        </p:nvPicPr>
        <p:blipFill>
          <a:blip r:embed="rId4"/>
          <a:stretch>
            <a:fillRect/>
          </a:stretch>
        </p:blipFill>
        <p:spPr>
          <a:xfrm>
            <a:off x="3976777" y="1548262"/>
            <a:ext cx="4861128" cy="1030790"/>
          </a:xfrm>
          <a:prstGeom prst="rect">
            <a:avLst/>
          </a:prstGeom>
        </p:spPr>
      </p:pic>
      <p:pic>
        <p:nvPicPr>
          <p:cNvPr id="12" name="table">
            <a:extLst>
              <a:ext uri="{FF2B5EF4-FFF2-40B4-BE49-F238E27FC236}">
                <a16:creationId xmlns:a16="http://schemas.microsoft.com/office/drawing/2014/main" id="{609906A0-CD64-E84B-63DE-C7AF9746A9FF}"/>
              </a:ext>
            </a:extLst>
          </p:cNvPr>
          <p:cNvPicPr>
            <a:picLocks noChangeAspect="1"/>
          </p:cNvPicPr>
          <p:nvPr/>
        </p:nvPicPr>
        <p:blipFill>
          <a:blip r:embed="rId5"/>
          <a:stretch>
            <a:fillRect/>
          </a:stretch>
        </p:blipFill>
        <p:spPr>
          <a:xfrm>
            <a:off x="306095" y="2579052"/>
            <a:ext cx="8531810" cy="4162316"/>
          </a:xfrm>
          <a:prstGeom prst="rect">
            <a:avLst/>
          </a:prstGeom>
        </p:spPr>
      </p:pic>
    </p:spTree>
    <p:extLst>
      <p:ext uri="{BB962C8B-B14F-4D97-AF65-F5344CB8AC3E}">
        <p14:creationId xmlns:p14="http://schemas.microsoft.com/office/powerpoint/2010/main" val="256678126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896"/>
            <a:ext cx="7772400" cy="576064"/>
          </a:xfrm>
        </p:spPr>
        <p:txBody>
          <a:bodyPr>
            <a:noAutofit/>
          </a:bodyPr>
          <a:lstStyle/>
          <a:p>
            <a:pPr algn="ctr"/>
            <a:r>
              <a:rPr lang="en-US" sz="2400" b="1" cap="all" dirty="0"/>
              <a:t>CONCLUSIONS</a:t>
            </a:r>
            <a:endParaRPr lang="en-US" sz="2400" b="1" dirty="0"/>
          </a:p>
        </p:txBody>
      </p:sp>
      <p:sp>
        <p:nvSpPr>
          <p:cNvPr id="9"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
            <a:extLst>
              <a:ext uri="{FF2B5EF4-FFF2-40B4-BE49-F238E27FC236}">
                <a16:creationId xmlns:a16="http://schemas.microsoft.com/office/drawing/2014/main" id="{258B944A-8375-927A-001F-53B65EBDE6A2}"/>
              </a:ext>
            </a:extLst>
          </p:cNvPr>
          <p:cNvPicPr/>
          <p:nvPr/>
        </p:nvPicPr>
        <p:blipFill>
          <a:blip r:embed="rId3"/>
          <a:stretch/>
        </p:blipFill>
        <p:spPr>
          <a:xfrm>
            <a:off x="0" y="0"/>
            <a:ext cx="9144000" cy="948265"/>
          </a:xfrm>
          <a:prstGeom prst="rect">
            <a:avLst/>
          </a:prstGeom>
        </p:spPr>
      </p:pic>
      <p:sp>
        <p:nvSpPr>
          <p:cNvPr id="10" name="Text Box 4">
            <a:extLst>
              <a:ext uri="{FF2B5EF4-FFF2-40B4-BE49-F238E27FC236}">
                <a16:creationId xmlns:a16="http://schemas.microsoft.com/office/drawing/2014/main" id="{DC61F19F-182D-D9A9-277A-2CF5F013FE23}"/>
              </a:ext>
            </a:extLst>
          </p:cNvPr>
          <p:cNvSpPr txBox="1"/>
          <p:nvPr/>
        </p:nvSpPr>
        <p:spPr>
          <a:xfrm>
            <a:off x="1665956" y="2014698"/>
            <a:ext cx="1463675" cy="6635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rPr>
              <a:t>Measurements: </a:t>
            </a:r>
            <a:endParaRPr lang="en-US" sz="130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rPr>
              <a:t>Sensor’s system</a:t>
            </a:r>
            <a:endParaRPr lang="en-US" sz="130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0"/>
              </a:spcAft>
            </a:pPr>
            <a:r>
              <a:rPr lang="en-US" sz="1300" i="1">
                <a:solidFill>
                  <a:srgbClr val="000000"/>
                </a:solidFill>
                <a:effectLst/>
                <a:latin typeface="Times New Roman" panose="02020603050405020304" pitchFamily="18" charset="0"/>
                <a:ea typeface="Calibri" panose="020F0502020204030204" pitchFamily="34" charset="0"/>
              </a:rPr>
              <a:t>X</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S</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P</a:t>
            </a:r>
            <a:r>
              <a:rPr lang="en-US" sz="1300">
                <a:solidFill>
                  <a:srgbClr val="000000"/>
                </a:solidFill>
                <a:effectLst/>
                <a:latin typeface="Times New Roman" panose="02020603050405020304" pitchFamily="18" charset="0"/>
                <a:ea typeface="Calibri" panose="020F0502020204030204" pitchFamily="34" charset="0"/>
              </a:rPr>
              <a:t>, </a:t>
            </a:r>
            <a:r>
              <a:rPr lang="en-US" sz="1100" i="1">
                <a:solidFill>
                  <a:srgbClr val="000000"/>
                </a:solidFill>
                <a:effectLst/>
                <a:latin typeface="Times New Roman" panose="02020603050405020304" pitchFamily="18" charset="0"/>
                <a:ea typeface="Calibri" panose="020F0502020204030204" pitchFamily="34" charset="0"/>
              </a:rPr>
              <a:t>T</a:t>
            </a:r>
            <a:r>
              <a:rPr lang="en-US" sz="1100" i="1" baseline="30000">
                <a:solidFill>
                  <a:srgbClr val="000000"/>
                </a:solidFill>
                <a:effectLst/>
                <a:latin typeface="Times New Roman" panose="02020603050405020304" pitchFamily="18" charset="0"/>
                <a:ea typeface="Calibri" panose="020F0502020204030204" pitchFamily="34" charset="0"/>
              </a:rPr>
              <a:t>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1" name="Text Box 89">
            <a:extLst>
              <a:ext uri="{FF2B5EF4-FFF2-40B4-BE49-F238E27FC236}">
                <a16:creationId xmlns:a16="http://schemas.microsoft.com/office/drawing/2014/main" id="{AD5383CC-5283-9849-5BD1-525EEB85A960}"/>
              </a:ext>
            </a:extLst>
          </p:cNvPr>
          <p:cNvSpPr txBox="1"/>
          <p:nvPr/>
        </p:nvSpPr>
        <p:spPr>
          <a:xfrm>
            <a:off x="4172931" y="2204864"/>
            <a:ext cx="963295" cy="2990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rPr>
              <a:t>Controller</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2" name="Text Box 90">
            <a:extLst>
              <a:ext uri="{FF2B5EF4-FFF2-40B4-BE49-F238E27FC236}">
                <a16:creationId xmlns:a16="http://schemas.microsoft.com/office/drawing/2014/main" id="{ACF6D705-6DF7-ED83-15F6-D1C3CADD2362}"/>
              </a:ext>
            </a:extLst>
          </p:cNvPr>
          <p:cNvSpPr txBox="1"/>
          <p:nvPr/>
        </p:nvSpPr>
        <p:spPr>
          <a:xfrm>
            <a:off x="6158443" y="2209340"/>
            <a:ext cx="1365885" cy="2990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rPr>
              <a:t>Control element</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3" name="Arrow: Bent 2">
            <a:extLst>
              <a:ext uri="{FF2B5EF4-FFF2-40B4-BE49-F238E27FC236}">
                <a16:creationId xmlns:a16="http://schemas.microsoft.com/office/drawing/2014/main" id="{FDC2CD73-F46D-E0CB-46E5-517DC3DA2CF0}"/>
              </a:ext>
            </a:extLst>
          </p:cNvPr>
          <p:cNvSpPr/>
          <p:nvPr/>
        </p:nvSpPr>
        <p:spPr>
          <a:xfrm rot="16200000">
            <a:off x="1754832" y="2988759"/>
            <a:ext cx="1908212" cy="1365885"/>
          </a:xfrm>
          <a:prstGeom prst="bentArrow">
            <a:avLst>
              <a:gd name="adj1" fmla="val 25000"/>
              <a:gd name="adj2" fmla="val 25000"/>
              <a:gd name="adj3" fmla="val 25000"/>
              <a:gd name="adj4" fmla="val 44830"/>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7" name="Object 16">
            <a:extLst>
              <a:ext uri="{FF2B5EF4-FFF2-40B4-BE49-F238E27FC236}">
                <a16:creationId xmlns:a16="http://schemas.microsoft.com/office/drawing/2014/main" id="{A5193066-7AC5-7C12-BC29-8BD1B97C782B}"/>
              </a:ext>
            </a:extLst>
          </p:cNvPr>
          <p:cNvGraphicFramePr>
            <a:graphicFrameLocks noChangeAspect="1"/>
          </p:cNvGraphicFramePr>
          <p:nvPr>
            <p:extLst>
              <p:ext uri="{D42A27DB-BD31-4B8C-83A1-F6EECF244321}">
                <p14:modId xmlns:p14="http://schemas.microsoft.com/office/powerpoint/2010/main" val="6573374"/>
              </p:ext>
            </p:extLst>
          </p:nvPr>
        </p:nvGraphicFramePr>
        <p:xfrm>
          <a:off x="2170012" y="2678707"/>
          <a:ext cx="4009515" cy="2808312"/>
        </p:xfrm>
        <a:graphic>
          <a:graphicData uri="http://schemas.openxmlformats.org/presentationml/2006/ole">
            <mc:AlternateContent xmlns:mc="http://schemas.openxmlformats.org/markup-compatibility/2006">
              <mc:Choice xmlns:v="urn:schemas-microsoft-com:vml" Requires="v">
                <p:oleObj name="Document" r:id="rId4" imgW="2696951" imgH="1889465" progId="Word.Document.12">
                  <p:embed/>
                </p:oleObj>
              </mc:Choice>
              <mc:Fallback>
                <p:oleObj name="Document" r:id="rId4" imgW="2696951" imgH="1889465" progId="Word.Document.12">
                  <p:embed/>
                  <p:pic>
                    <p:nvPicPr>
                      <p:cNvPr id="3" name="Object 2">
                        <a:extLst>
                          <a:ext uri="{FF2B5EF4-FFF2-40B4-BE49-F238E27FC236}">
                            <a16:creationId xmlns:a16="http://schemas.microsoft.com/office/drawing/2014/main" id="{83A01B5C-53A4-7D28-A521-B2CEDB157CA3}"/>
                          </a:ext>
                        </a:extLst>
                      </p:cNvPr>
                      <p:cNvPicPr/>
                      <p:nvPr/>
                    </p:nvPicPr>
                    <p:blipFill>
                      <a:blip r:embed="rId5"/>
                      <a:stretch>
                        <a:fillRect/>
                      </a:stretch>
                    </p:blipFill>
                    <p:spPr>
                      <a:xfrm>
                        <a:off x="2170012" y="2678707"/>
                        <a:ext cx="4009515" cy="2808312"/>
                      </a:xfrm>
                      <a:prstGeom prst="rect">
                        <a:avLst/>
                      </a:prstGeom>
                    </p:spPr>
                  </p:pic>
                </p:oleObj>
              </mc:Fallback>
            </mc:AlternateContent>
          </a:graphicData>
        </a:graphic>
      </p:graphicFrame>
      <p:sp>
        <p:nvSpPr>
          <p:cNvPr id="4" name="Arrow: Right 3">
            <a:extLst>
              <a:ext uri="{FF2B5EF4-FFF2-40B4-BE49-F238E27FC236}">
                <a16:creationId xmlns:a16="http://schemas.microsoft.com/office/drawing/2014/main" id="{8A6A4931-BB00-3C79-B2C9-51FA4D8972D5}"/>
              </a:ext>
            </a:extLst>
          </p:cNvPr>
          <p:cNvSpPr/>
          <p:nvPr/>
        </p:nvSpPr>
        <p:spPr>
          <a:xfrm>
            <a:off x="3270167" y="2118012"/>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8E31E8F-B13E-FBE9-0E54-DD33756BA2FF}"/>
              </a:ext>
            </a:extLst>
          </p:cNvPr>
          <p:cNvSpPr/>
          <p:nvPr/>
        </p:nvSpPr>
        <p:spPr>
          <a:xfrm>
            <a:off x="5266937" y="2083162"/>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15">
            <a:extLst>
              <a:ext uri="{FF2B5EF4-FFF2-40B4-BE49-F238E27FC236}">
                <a16:creationId xmlns:a16="http://schemas.microsoft.com/office/drawing/2014/main" id="{87FA6042-735A-EB44-6DF8-111F851BBEAB}"/>
              </a:ext>
            </a:extLst>
          </p:cNvPr>
          <p:cNvSpPr/>
          <p:nvPr/>
        </p:nvSpPr>
        <p:spPr>
          <a:xfrm rot="10800000">
            <a:off x="5075059" y="2716978"/>
            <a:ext cx="1908212" cy="1365885"/>
          </a:xfrm>
          <a:prstGeom prst="bentArrow">
            <a:avLst>
              <a:gd name="adj1" fmla="val 25000"/>
              <a:gd name="adj2" fmla="val 25000"/>
              <a:gd name="adj3" fmla="val 25000"/>
              <a:gd name="adj4" fmla="val 44830"/>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1050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3" grpId="0" animBg="1"/>
      <p:bldP spid="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896"/>
            <a:ext cx="7772400" cy="576064"/>
          </a:xfrm>
        </p:spPr>
        <p:txBody>
          <a:bodyPr>
            <a:noAutofit/>
          </a:bodyPr>
          <a:lstStyle/>
          <a:p>
            <a:pPr algn="ctr"/>
            <a:r>
              <a:rPr lang="en-US" sz="2400" b="1" cap="all" dirty="0"/>
              <a:t>CONCLUSIONS</a:t>
            </a:r>
            <a:endParaRPr lang="en-US" sz="2400" b="1" dirty="0"/>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
            <a:extLst>
              <a:ext uri="{FF2B5EF4-FFF2-40B4-BE49-F238E27FC236}">
                <a16:creationId xmlns:a16="http://schemas.microsoft.com/office/drawing/2014/main" id="{258B944A-8375-927A-001F-53B65EBDE6A2}"/>
              </a:ext>
            </a:extLst>
          </p:cNvPr>
          <p:cNvPicPr/>
          <p:nvPr/>
        </p:nvPicPr>
        <p:blipFill>
          <a:blip r:embed="rId3"/>
          <a:stretch/>
        </p:blipFill>
        <p:spPr>
          <a:xfrm>
            <a:off x="0" y="0"/>
            <a:ext cx="9144000" cy="948265"/>
          </a:xfrm>
          <a:prstGeom prst="rect">
            <a:avLst/>
          </a:prstGeom>
        </p:spPr>
      </p:pic>
      <p:sp>
        <p:nvSpPr>
          <p:cNvPr id="10" name="Text Box 4">
            <a:extLst>
              <a:ext uri="{FF2B5EF4-FFF2-40B4-BE49-F238E27FC236}">
                <a16:creationId xmlns:a16="http://schemas.microsoft.com/office/drawing/2014/main" id="{DC61F19F-182D-D9A9-277A-2CF5F013FE23}"/>
              </a:ext>
            </a:extLst>
          </p:cNvPr>
          <p:cNvSpPr txBox="1"/>
          <p:nvPr/>
        </p:nvSpPr>
        <p:spPr>
          <a:xfrm>
            <a:off x="35496" y="2054898"/>
            <a:ext cx="1463675" cy="64254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rPr>
              <a:t>Measurements: </a:t>
            </a:r>
            <a:endParaRPr lang="en-US" sz="1300" dirty="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0"/>
              </a:spcAft>
            </a:pPr>
            <a:r>
              <a:rPr lang="en-US" sz="1300" i="1" dirty="0">
                <a:solidFill>
                  <a:srgbClr val="000000"/>
                </a:solidFill>
                <a:effectLst/>
                <a:latin typeface="Times New Roman" panose="02020603050405020304" pitchFamily="18" charset="0"/>
                <a:ea typeface="Calibri" panose="020F0502020204030204" pitchFamily="34" charset="0"/>
              </a:rPr>
              <a:t>X</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S</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P</a:t>
            </a:r>
            <a:r>
              <a:rPr lang="en-US" sz="1300" dirty="0">
                <a:solidFill>
                  <a:srgbClr val="000000"/>
                </a:solidFill>
                <a:effectLst/>
                <a:latin typeface="Times New Roman" panose="02020603050405020304" pitchFamily="18" charset="0"/>
                <a:ea typeface="Calibri" panose="020F0502020204030204" pitchFamily="34" charset="0"/>
              </a:rPr>
              <a:t>, </a:t>
            </a:r>
            <a:r>
              <a:rPr lang="en-US" sz="1100" i="1" dirty="0">
                <a:solidFill>
                  <a:srgbClr val="000000"/>
                </a:solidFill>
                <a:effectLst/>
                <a:latin typeface="Times New Roman" panose="02020603050405020304" pitchFamily="18" charset="0"/>
                <a:ea typeface="Calibri" panose="020F0502020204030204" pitchFamily="34" charset="0"/>
              </a:rPr>
              <a:t>T</a:t>
            </a:r>
            <a:r>
              <a:rPr lang="en-US" sz="1100" i="1" baseline="30000" dirty="0">
                <a:solidFill>
                  <a:srgbClr val="000000"/>
                </a:solidFill>
                <a:effectLst/>
                <a:latin typeface="Times New Roman" panose="02020603050405020304" pitchFamily="18" charset="0"/>
                <a:ea typeface="Calibri" panose="020F0502020204030204" pitchFamily="34" charset="0"/>
              </a:rPr>
              <a:t>0</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11" name="Text Box 89">
            <a:extLst>
              <a:ext uri="{FF2B5EF4-FFF2-40B4-BE49-F238E27FC236}">
                <a16:creationId xmlns:a16="http://schemas.microsoft.com/office/drawing/2014/main" id="{AD5383CC-5283-9849-5BD1-525EEB85A960}"/>
              </a:ext>
            </a:extLst>
          </p:cNvPr>
          <p:cNvSpPr txBox="1"/>
          <p:nvPr/>
        </p:nvSpPr>
        <p:spPr>
          <a:xfrm>
            <a:off x="8028384" y="3663026"/>
            <a:ext cx="963295" cy="2990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rPr>
              <a:t>Controller</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12" name="Text Box 90">
            <a:extLst>
              <a:ext uri="{FF2B5EF4-FFF2-40B4-BE49-F238E27FC236}">
                <a16:creationId xmlns:a16="http://schemas.microsoft.com/office/drawing/2014/main" id="{ACF6D705-6DF7-ED83-15F6-D1C3CADD2362}"/>
              </a:ext>
            </a:extLst>
          </p:cNvPr>
          <p:cNvSpPr txBox="1"/>
          <p:nvPr/>
        </p:nvSpPr>
        <p:spPr>
          <a:xfrm>
            <a:off x="6086435" y="3705979"/>
            <a:ext cx="1365885" cy="2990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rPr>
              <a:t>Control element</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3" name="Arrow: Bent 2">
            <a:extLst>
              <a:ext uri="{FF2B5EF4-FFF2-40B4-BE49-F238E27FC236}">
                <a16:creationId xmlns:a16="http://schemas.microsoft.com/office/drawing/2014/main" id="{FDC2CD73-F46D-E0CB-46E5-517DC3DA2CF0}"/>
              </a:ext>
            </a:extLst>
          </p:cNvPr>
          <p:cNvSpPr/>
          <p:nvPr/>
        </p:nvSpPr>
        <p:spPr>
          <a:xfrm rot="16200000">
            <a:off x="1322877" y="1658271"/>
            <a:ext cx="1908212" cy="4009511"/>
          </a:xfrm>
          <a:prstGeom prst="bentArrow">
            <a:avLst>
              <a:gd name="adj1" fmla="val 25000"/>
              <a:gd name="adj2" fmla="val 25000"/>
              <a:gd name="adj3" fmla="val 25000"/>
              <a:gd name="adj4" fmla="val 44830"/>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7" name="Object 16">
            <a:extLst>
              <a:ext uri="{FF2B5EF4-FFF2-40B4-BE49-F238E27FC236}">
                <a16:creationId xmlns:a16="http://schemas.microsoft.com/office/drawing/2014/main" id="{A5193066-7AC5-7C12-BC29-8BD1B97C782B}"/>
              </a:ext>
            </a:extLst>
          </p:cNvPr>
          <p:cNvGraphicFramePr>
            <a:graphicFrameLocks noChangeAspect="1"/>
          </p:cNvGraphicFramePr>
          <p:nvPr>
            <p:extLst>
              <p:ext uri="{D42A27DB-BD31-4B8C-83A1-F6EECF244321}">
                <p14:modId xmlns:p14="http://schemas.microsoft.com/office/powerpoint/2010/main" val="1294221560"/>
              </p:ext>
            </p:extLst>
          </p:nvPr>
        </p:nvGraphicFramePr>
        <p:xfrm>
          <a:off x="3174040" y="2674110"/>
          <a:ext cx="4009515" cy="2808312"/>
        </p:xfrm>
        <a:graphic>
          <a:graphicData uri="http://schemas.openxmlformats.org/presentationml/2006/ole">
            <mc:AlternateContent xmlns:mc="http://schemas.openxmlformats.org/markup-compatibility/2006">
              <mc:Choice xmlns:v="urn:schemas-microsoft-com:vml" Requires="v">
                <p:oleObj name="Document" r:id="rId4" imgW="2696951" imgH="1889465" progId="Word.Document.12">
                  <p:embed/>
                </p:oleObj>
              </mc:Choice>
              <mc:Fallback>
                <p:oleObj name="Document" r:id="rId4" imgW="2696951" imgH="1889465" progId="Word.Document.12">
                  <p:embed/>
                  <p:pic>
                    <p:nvPicPr>
                      <p:cNvPr id="17" name="Object 16">
                        <a:extLst>
                          <a:ext uri="{FF2B5EF4-FFF2-40B4-BE49-F238E27FC236}">
                            <a16:creationId xmlns:a16="http://schemas.microsoft.com/office/drawing/2014/main" id="{A5193066-7AC5-7C12-BC29-8BD1B97C782B}"/>
                          </a:ext>
                        </a:extLst>
                      </p:cNvPr>
                      <p:cNvPicPr/>
                      <p:nvPr/>
                    </p:nvPicPr>
                    <p:blipFill>
                      <a:blip r:embed="rId5"/>
                      <a:stretch>
                        <a:fillRect/>
                      </a:stretch>
                    </p:blipFill>
                    <p:spPr>
                      <a:xfrm>
                        <a:off x="3174040" y="2674110"/>
                        <a:ext cx="4009515" cy="2808312"/>
                      </a:xfrm>
                      <a:prstGeom prst="rect">
                        <a:avLst/>
                      </a:prstGeom>
                    </p:spPr>
                  </p:pic>
                </p:oleObj>
              </mc:Fallback>
            </mc:AlternateContent>
          </a:graphicData>
        </a:graphic>
      </p:graphicFrame>
      <p:sp>
        <p:nvSpPr>
          <p:cNvPr id="4" name="Arrow: Right 3">
            <a:extLst>
              <a:ext uri="{FF2B5EF4-FFF2-40B4-BE49-F238E27FC236}">
                <a16:creationId xmlns:a16="http://schemas.microsoft.com/office/drawing/2014/main" id="{8A6A4931-BB00-3C79-B2C9-51FA4D8972D5}"/>
              </a:ext>
            </a:extLst>
          </p:cNvPr>
          <p:cNvSpPr/>
          <p:nvPr/>
        </p:nvSpPr>
        <p:spPr>
          <a:xfrm>
            <a:off x="7020272" y="2119452"/>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8E31E8F-B13E-FBE9-0E54-DD33756BA2FF}"/>
              </a:ext>
            </a:extLst>
          </p:cNvPr>
          <p:cNvSpPr/>
          <p:nvPr/>
        </p:nvSpPr>
        <p:spPr>
          <a:xfrm>
            <a:off x="4427984" y="2115969"/>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41">
            <a:extLst>
              <a:ext uri="{FF2B5EF4-FFF2-40B4-BE49-F238E27FC236}">
                <a16:creationId xmlns:a16="http://schemas.microsoft.com/office/drawing/2014/main" id="{40725378-83BA-E3FB-CC8B-248E624EC0F7}"/>
              </a:ext>
            </a:extLst>
          </p:cNvPr>
          <p:cNvSpPr txBox="1"/>
          <p:nvPr/>
        </p:nvSpPr>
        <p:spPr>
          <a:xfrm>
            <a:off x="5292080" y="2070225"/>
            <a:ext cx="1570990" cy="6038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300">
                <a:solidFill>
                  <a:srgbClr val="000000"/>
                </a:solidFill>
                <a:effectLst/>
                <a:latin typeface="Times New Roman" panose="02020603050405020304" pitchFamily="18" charset="0"/>
                <a:ea typeface="Calibri" panose="020F0502020204030204" pitchFamily="34" charset="0"/>
              </a:rPr>
              <a:t>Dynamic model</a:t>
            </a:r>
          </a:p>
          <a:p>
            <a:pPr marL="0" marR="0" algn="ctr">
              <a:lnSpc>
                <a:spcPct val="115000"/>
              </a:lnSpc>
              <a:spcBef>
                <a:spcPts val="0"/>
              </a:spcBef>
              <a:spcAft>
                <a:spcPts val="0"/>
              </a:spcAft>
            </a:pPr>
            <a:r>
              <a:rPr lang="en-US" sz="1300" i="1">
                <a:solidFill>
                  <a:srgbClr val="000000"/>
                </a:solidFill>
                <a:effectLst/>
                <a:latin typeface="Times New Roman" panose="02020603050405020304" pitchFamily="18" charset="0"/>
                <a:ea typeface="Calibri" panose="020F0502020204030204" pitchFamily="34" charset="0"/>
              </a:rPr>
              <a:t>X</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S</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P</a:t>
            </a:r>
            <a:r>
              <a:rPr lang="en-US" sz="1300">
                <a:solidFill>
                  <a:srgbClr val="000000"/>
                </a:solidFill>
                <a:effectLst/>
                <a:latin typeface="Times New Roman" panose="02020603050405020304" pitchFamily="18" charset="0"/>
                <a:ea typeface="Calibri" panose="020F0502020204030204" pitchFamily="34" charset="0"/>
              </a:rPr>
              <a:t>, </a:t>
            </a:r>
            <a:r>
              <a:rPr lang="en-US" sz="1100" i="1">
                <a:solidFill>
                  <a:srgbClr val="000000"/>
                </a:solidFill>
                <a:effectLst/>
                <a:latin typeface="Times New Roman" panose="02020603050405020304" pitchFamily="18" charset="0"/>
                <a:ea typeface="Calibri" panose="020F0502020204030204" pitchFamily="34" charset="0"/>
              </a:rPr>
              <a:t>T</a:t>
            </a:r>
            <a:r>
              <a:rPr lang="en-US" sz="1100" i="1" baseline="30000">
                <a:solidFill>
                  <a:srgbClr val="000000"/>
                </a:solidFill>
                <a:effectLst/>
                <a:latin typeface="Times New Roman" panose="02020603050405020304" pitchFamily="18" charset="0"/>
                <a:ea typeface="Calibri" panose="020F0502020204030204" pitchFamily="34" charset="0"/>
              </a:rPr>
              <a:t>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19" name="Arrow: Right 18">
            <a:extLst>
              <a:ext uri="{FF2B5EF4-FFF2-40B4-BE49-F238E27FC236}">
                <a16:creationId xmlns:a16="http://schemas.microsoft.com/office/drawing/2014/main" id="{EB8EE0F9-F406-DBA9-E266-3288BEBB70F8}"/>
              </a:ext>
            </a:extLst>
          </p:cNvPr>
          <p:cNvSpPr/>
          <p:nvPr/>
        </p:nvSpPr>
        <p:spPr>
          <a:xfrm>
            <a:off x="1619672" y="2131296"/>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6">
            <a:extLst>
              <a:ext uri="{FF2B5EF4-FFF2-40B4-BE49-F238E27FC236}">
                <a16:creationId xmlns:a16="http://schemas.microsoft.com/office/drawing/2014/main" id="{4615DD17-25E3-53E9-63A4-34711174C594}"/>
              </a:ext>
            </a:extLst>
          </p:cNvPr>
          <p:cNvSpPr txBox="1"/>
          <p:nvPr/>
        </p:nvSpPr>
        <p:spPr>
          <a:xfrm>
            <a:off x="7884368" y="2060848"/>
            <a:ext cx="1193493" cy="6038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300" dirty="0">
                <a:solidFill>
                  <a:srgbClr val="000000"/>
                </a:solidFill>
                <a:effectLst/>
                <a:latin typeface="Times New Roman" panose="02020603050405020304" pitchFamily="18" charset="0"/>
                <a:ea typeface="Calibri" panose="020F0502020204030204" pitchFamily="34" charset="0"/>
              </a:rPr>
              <a:t>Model outputs</a:t>
            </a:r>
          </a:p>
          <a:p>
            <a:pPr marL="0" marR="0" algn="ctr">
              <a:lnSpc>
                <a:spcPct val="115000"/>
              </a:lnSpc>
              <a:spcBef>
                <a:spcPts val="0"/>
              </a:spcBef>
              <a:spcAft>
                <a:spcPts val="0"/>
              </a:spcAft>
            </a:pPr>
            <a:r>
              <a:rPr lang="en-US" sz="1300" i="1" dirty="0">
                <a:solidFill>
                  <a:srgbClr val="000000"/>
                </a:solidFill>
                <a:effectLst/>
                <a:latin typeface="Times New Roman" panose="02020603050405020304" pitchFamily="18" charset="0"/>
                <a:ea typeface="Calibri" panose="020F0502020204030204" pitchFamily="34" charset="0"/>
              </a:rPr>
              <a:t>X</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S</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P</a:t>
            </a:r>
            <a:r>
              <a:rPr lang="en-US" sz="1300" dirty="0">
                <a:solidFill>
                  <a:srgbClr val="000000"/>
                </a:solidFill>
                <a:effectLst/>
                <a:latin typeface="Times New Roman" panose="02020603050405020304" pitchFamily="18" charset="0"/>
                <a:ea typeface="Calibri" panose="020F0502020204030204" pitchFamily="34" charset="0"/>
              </a:rPr>
              <a:t>, </a:t>
            </a:r>
            <a:r>
              <a:rPr lang="en-US" sz="1100" i="1" dirty="0">
                <a:solidFill>
                  <a:srgbClr val="000000"/>
                </a:solidFill>
                <a:effectLst/>
                <a:latin typeface="Times New Roman" panose="02020603050405020304" pitchFamily="18" charset="0"/>
                <a:ea typeface="Calibri" panose="020F0502020204030204" pitchFamily="34" charset="0"/>
              </a:rPr>
              <a:t>T</a:t>
            </a:r>
            <a:r>
              <a:rPr lang="en-US" sz="1100" i="1" baseline="30000" dirty="0">
                <a:solidFill>
                  <a:srgbClr val="000000"/>
                </a:solidFill>
                <a:effectLst/>
                <a:latin typeface="Times New Roman" panose="02020603050405020304" pitchFamily="18" charset="0"/>
                <a:ea typeface="Calibri" panose="020F0502020204030204" pitchFamily="34" charset="0"/>
              </a:rPr>
              <a:t>0</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21" name="Text Box 6">
            <a:extLst>
              <a:ext uri="{FF2B5EF4-FFF2-40B4-BE49-F238E27FC236}">
                <a16:creationId xmlns:a16="http://schemas.microsoft.com/office/drawing/2014/main" id="{0C3010A7-1569-5F69-A7FA-80CB1F8AA6E4}"/>
              </a:ext>
            </a:extLst>
          </p:cNvPr>
          <p:cNvSpPr txBox="1"/>
          <p:nvPr/>
        </p:nvSpPr>
        <p:spPr>
          <a:xfrm>
            <a:off x="2498310" y="2070225"/>
            <a:ext cx="1816735" cy="6038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300">
                <a:solidFill>
                  <a:srgbClr val="000000"/>
                </a:solidFill>
                <a:effectLst/>
                <a:latin typeface="Times New Roman" panose="02020603050405020304" pitchFamily="18" charset="0"/>
                <a:ea typeface="Calibri" panose="020F0502020204030204" pitchFamily="34" charset="0"/>
              </a:rPr>
              <a:t>Variables estimation: </a:t>
            </a:r>
          </a:p>
          <a:p>
            <a:pPr marL="0" marR="0" algn="ctr">
              <a:lnSpc>
                <a:spcPct val="115000"/>
              </a:lnSpc>
              <a:spcBef>
                <a:spcPts val="0"/>
              </a:spcBef>
              <a:spcAft>
                <a:spcPts val="0"/>
              </a:spcAft>
            </a:pPr>
            <a:r>
              <a:rPr lang="en-US" sz="1300" i="1">
                <a:solidFill>
                  <a:srgbClr val="000000"/>
                </a:solidFill>
                <a:effectLst/>
                <a:latin typeface="Times New Roman" panose="02020603050405020304" pitchFamily="18" charset="0"/>
                <a:ea typeface="Calibri" panose="020F0502020204030204" pitchFamily="34" charset="0"/>
              </a:rPr>
              <a:t>X</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S</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P</a:t>
            </a:r>
            <a:r>
              <a:rPr lang="en-US" sz="1300">
                <a:solidFill>
                  <a:srgbClr val="000000"/>
                </a:solidFill>
                <a:effectLst/>
                <a:latin typeface="Times New Roman" panose="02020603050405020304" pitchFamily="18" charset="0"/>
                <a:ea typeface="Calibri" panose="020F0502020204030204" pitchFamily="34" charset="0"/>
              </a:rPr>
              <a:t>, </a:t>
            </a:r>
            <a:r>
              <a:rPr lang="en-US" sz="1100" i="1">
                <a:solidFill>
                  <a:srgbClr val="000000"/>
                </a:solidFill>
                <a:effectLst/>
                <a:latin typeface="Times New Roman" panose="02020603050405020304" pitchFamily="18" charset="0"/>
                <a:ea typeface="Calibri" panose="020F0502020204030204" pitchFamily="34" charset="0"/>
              </a:rPr>
              <a:t>T</a:t>
            </a:r>
            <a:r>
              <a:rPr lang="en-US" sz="1100" i="1" baseline="30000">
                <a:solidFill>
                  <a:srgbClr val="000000"/>
                </a:solidFill>
                <a:effectLst/>
                <a:latin typeface="Times New Roman" panose="02020603050405020304" pitchFamily="18" charset="0"/>
                <a:ea typeface="Calibri" panose="020F0502020204030204" pitchFamily="34" charset="0"/>
              </a:rPr>
              <a:t>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2" name="Arrow: Right 21">
            <a:extLst>
              <a:ext uri="{FF2B5EF4-FFF2-40B4-BE49-F238E27FC236}">
                <a16:creationId xmlns:a16="http://schemas.microsoft.com/office/drawing/2014/main" id="{884D796E-851C-6168-7ACC-57E563B243D5}"/>
              </a:ext>
            </a:extLst>
          </p:cNvPr>
          <p:cNvSpPr/>
          <p:nvPr/>
        </p:nvSpPr>
        <p:spPr>
          <a:xfrm rot="5400000">
            <a:off x="8126479" y="2921171"/>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023A0720-8EF8-0500-FC77-440095DBB4C9}"/>
              </a:ext>
            </a:extLst>
          </p:cNvPr>
          <p:cNvSpPr/>
          <p:nvPr/>
        </p:nvSpPr>
        <p:spPr>
          <a:xfrm rot="10800000">
            <a:off x="7560048" y="3596524"/>
            <a:ext cx="324320"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2CE57897-0855-6E0C-33B7-8003723D8CB6}"/>
              </a:ext>
            </a:extLst>
          </p:cNvPr>
          <p:cNvSpPr/>
          <p:nvPr/>
        </p:nvSpPr>
        <p:spPr>
          <a:xfrm rot="10800000">
            <a:off x="5621687" y="3631633"/>
            <a:ext cx="324320"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742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P spid="4" grpId="0" animBg="1"/>
      <p:bldP spid="15" grpId="0" animBg="1"/>
      <p:bldP spid="18" grpId="0" animBg="1"/>
      <p:bldP spid="19" grpId="0" animBg="1"/>
      <p:bldP spid="20" grpId="0" animBg="1"/>
      <p:bldP spid="21" grpId="0" animBg="1"/>
      <p:bldP spid="22" grpId="0" animBg="1"/>
      <p:bldP spid="23" grpId="0" animBg="1"/>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896"/>
            <a:ext cx="7772400" cy="576064"/>
          </a:xfrm>
        </p:spPr>
        <p:txBody>
          <a:bodyPr>
            <a:noAutofit/>
          </a:bodyPr>
          <a:lstStyle/>
          <a:p>
            <a:pPr algn="ctr"/>
            <a:r>
              <a:rPr lang="en-US" sz="2400" b="1" cap="all" dirty="0"/>
              <a:t>CONCLUSIONS</a:t>
            </a:r>
            <a:endParaRPr lang="en-US" sz="2400" b="1" dirty="0"/>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
            <a:extLst>
              <a:ext uri="{FF2B5EF4-FFF2-40B4-BE49-F238E27FC236}">
                <a16:creationId xmlns:a16="http://schemas.microsoft.com/office/drawing/2014/main" id="{258B944A-8375-927A-001F-53B65EBDE6A2}"/>
              </a:ext>
            </a:extLst>
          </p:cNvPr>
          <p:cNvPicPr/>
          <p:nvPr/>
        </p:nvPicPr>
        <p:blipFill>
          <a:blip r:embed="rId3"/>
          <a:stretch/>
        </p:blipFill>
        <p:spPr>
          <a:xfrm>
            <a:off x="0" y="0"/>
            <a:ext cx="9144000" cy="948265"/>
          </a:xfrm>
          <a:prstGeom prst="rect">
            <a:avLst/>
          </a:prstGeom>
        </p:spPr>
      </p:pic>
      <p:sp>
        <p:nvSpPr>
          <p:cNvPr id="10" name="Text Box 4">
            <a:extLst>
              <a:ext uri="{FF2B5EF4-FFF2-40B4-BE49-F238E27FC236}">
                <a16:creationId xmlns:a16="http://schemas.microsoft.com/office/drawing/2014/main" id="{DC61F19F-182D-D9A9-277A-2CF5F013FE23}"/>
              </a:ext>
            </a:extLst>
          </p:cNvPr>
          <p:cNvSpPr txBox="1"/>
          <p:nvPr/>
        </p:nvSpPr>
        <p:spPr>
          <a:xfrm>
            <a:off x="35496" y="2054898"/>
            <a:ext cx="1463675" cy="64254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rPr>
              <a:t>Measurements: </a:t>
            </a:r>
            <a:endParaRPr lang="en-US" sz="1300" dirty="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0"/>
              </a:spcAft>
            </a:pPr>
            <a:r>
              <a:rPr lang="en-US" sz="1300" i="1" dirty="0">
                <a:solidFill>
                  <a:srgbClr val="000000"/>
                </a:solidFill>
                <a:effectLst/>
                <a:latin typeface="Times New Roman" panose="02020603050405020304" pitchFamily="18" charset="0"/>
                <a:ea typeface="Calibri" panose="020F0502020204030204" pitchFamily="34" charset="0"/>
              </a:rPr>
              <a:t>X</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S</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P</a:t>
            </a:r>
            <a:r>
              <a:rPr lang="en-US" sz="1300" dirty="0">
                <a:solidFill>
                  <a:srgbClr val="000000"/>
                </a:solidFill>
                <a:effectLst/>
                <a:latin typeface="Times New Roman" panose="02020603050405020304" pitchFamily="18" charset="0"/>
                <a:ea typeface="Calibri" panose="020F0502020204030204" pitchFamily="34" charset="0"/>
              </a:rPr>
              <a:t>, </a:t>
            </a:r>
            <a:r>
              <a:rPr lang="en-US" sz="1100" i="1" dirty="0">
                <a:solidFill>
                  <a:srgbClr val="000000"/>
                </a:solidFill>
                <a:effectLst/>
                <a:latin typeface="Times New Roman" panose="02020603050405020304" pitchFamily="18" charset="0"/>
                <a:ea typeface="Calibri" panose="020F0502020204030204" pitchFamily="34" charset="0"/>
              </a:rPr>
              <a:t>T</a:t>
            </a:r>
            <a:r>
              <a:rPr lang="en-US" sz="1100" i="1" baseline="30000" dirty="0">
                <a:solidFill>
                  <a:srgbClr val="000000"/>
                </a:solidFill>
                <a:effectLst/>
                <a:latin typeface="Times New Roman" panose="02020603050405020304" pitchFamily="18" charset="0"/>
                <a:ea typeface="Calibri" panose="020F0502020204030204" pitchFamily="34" charset="0"/>
              </a:rPr>
              <a:t>0</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11" name="Text Box 89">
            <a:extLst>
              <a:ext uri="{FF2B5EF4-FFF2-40B4-BE49-F238E27FC236}">
                <a16:creationId xmlns:a16="http://schemas.microsoft.com/office/drawing/2014/main" id="{AD5383CC-5283-9849-5BD1-525EEB85A960}"/>
              </a:ext>
            </a:extLst>
          </p:cNvPr>
          <p:cNvSpPr txBox="1"/>
          <p:nvPr/>
        </p:nvSpPr>
        <p:spPr>
          <a:xfrm>
            <a:off x="8028384" y="3663026"/>
            <a:ext cx="963295" cy="2990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rPr>
              <a:t>Controller</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12" name="Text Box 90">
            <a:extLst>
              <a:ext uri="{FF2B5EF4-FFF2-40B4-BE49-F238E27FC236}">
                <a16:creationId xmlns:a16="http://schemas.microsoft.com/office/drawing/2014/main" id="{ACF6D705-6DF7-ED83-15F6-D1C3CADD2362}"/>
              </a:ext>
            </a:extLst>
          </p:cNvPr>
          <p:cNvSpPr txBox="1"/>
          <p:nvPr/>
        </p:nvSpPr>
        <p:spPr>
          <a:xfrm>
            <a:off x="6086435" y="3705979"/>
            <a:ext cx="1365885" cy="2990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dirty="0">
                <a:solidFill>
                  <a:srgbClr val="000000"/>
                </a:solidFill>
                <a:effectLst/>
                <a:latin typeface="Times New Roman" panose="02020603050405020304" pitchFamily="18" charset="0"/>
                <a:ea typeface="Calibri" panose="020F0502020204030204" pitchFamily="34" charset="0"/>
              </a:rPr>
              <a:t>Control element</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3" name="Arrow: Bent 2">
            <a:extLst>
              <a:ext uri="{FF2B5EF4-FFF2-40B4-BE49-F238E27FC236}">
                <a16:creationId xmlns:a16="http://schemas.microsoft.com/office/drawing/2014/main" id="{FDC2CD73-F46D-E0CB-46E5-517DC3DA2CF0}"/>
              </a:ext>
            </a:extLst>
          </p:cNvPr>
          <p:cNvSpPr/>
          <p:nvPr/>
        </p:nvSpPr>
        <p:spPr>
          <a:xfrm rot="16200000">
            <a:off x="1322877" y="1658271"/>
            <a:ext cx="1908212" cy="4009511"/>
          </a:xfrm>
          <a:prstGeom prst="bentArrow">
            <a:avLst>
              <a:gd name="adj1" fmla="val 25000"/>
              <a:gd name="adj2" fmla="val 25000"/>
              <a:gd name="adj3" fmla="val 25000"/>
              <a:gd name="adj4" fmla="val 44830"/>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7" name="Object 16">
            <a:extLst>
              <a:ext uri="{FF2B5EF4-FFF2-40B4-BE49-F238E27FC236}">
                <a16:creationId xmlns:a16="http://schemas.microsoft.com/office/drawing/2014/main" id="{A5193066-7AC5-7C12-BC29-8BD1B97C782B}"/>
              </a:ext>
            </a:extLst>
          </p:cNvPr>
          <p:cNvGraphicFramePr>
            <a:graphicFrameLocks noChangeAspect="1"/>
          </p:cNvGraphicFramePr>
          <p:nvPr/>
        </p:nvGraphicFramePr>
        <p:xfrm>
          <a:off x="3174040" y="2674110"/>
          <a:ext cx="4009515" cy="2808312"/>
        </p:xfrm>
        <a:graphic>
          <a:graphicData uri="http://schemas.openxmlformats.org/presentationml/2006/ole">
            <mc:AlternateContent xmlns:mc="http://schemas.openxmlformats.org/markup-compatibility/2006">
              <mc:Choice xmlns:v="urn:schemas-microsoft-com:vml" Requires="v">
                <p:oleObj name="Document" r:id="rId4" imgW="2696951" imgH="1889465" progId="Word.Document.12">
                  <p:embed/>
                </p:oleObj>
              </mc:Choice>
              <mc:Fallback>
                <p:oleObj name="Document" r:id="rId4" imgW="2696951" imgH="1889465" progId="Word.Document.12">
                  <p:embed/>
                  <p:pic>
                    <p:nvPicPr>
                      <p:cNvPr id="17" name="Object 16">
                        <a:extLst>
                          <a:ext uri="{FF2B5EF4-FFF2-40B4-BE49-F238E27FC236}">
                            <a16:creationId xmlns:a16="http://schemas.microsoft.com/office/drawing/2014/main" id="{A5193066-7AC5-7C12-BC29-8BD1B97C782B}"/>
                          </a:ext>
                        </a:extLst>
                      </p:cNvPr>
                      <p:cNvPicPr/>
                      <p:nvPr/>
                    </p:nvPicPr>
                    <p:blipFill>
                      <a:blip r:embed="rId5"/>
                      <a:stretch>
                        <a:fillRect/>
                      </a:stretch>
                    </p:blipFill>
                    <p:spPr>
                      <a:xfrm>
                        <a:off x="3174040" y="2674110"/>
                        <a:ext cx="4009515" cy="2808312"/>
                      </a:xfrm>
                      <a:prstGeom prst="rect">
                        <a:avLst/>
                      </a:prstGeom>
                    </p:spPr>
                  </p:pic>
                </p:oleObj>
              </mc:Fallback>
            </mc:AlternateContent>
          </a:graphicData>
        </a:graphic>
      </p:graphicFrame>
      <p:sp>
        <p:nvSpPr>
          <p:cNvPr id="4" name="Arrow: Right 3">
            <a:extLst>
              <a:ext uri="{FF2B5EF4-FFF2-40B4-BE49-F238E27FC236}">
                <a16:creationId xmlns:a16="http://schemas.microsoft.com/office/drawing/2014/main" id="{8A6A4931-BB00-3C79-B2C9-51FA4D8972D5}"/>
              </a:ext>
            </a:extLst>
          </p:cNvPr>
          <p:cNvSpPr/>
          <p:nvPr/>
        </p:nvSpPr>
        <p:spPr>
          <a:xfrm>
            <a:off x="7020272" y="2119452"/>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8E31E8F-B13E-FBE9-0E54-DD33756BA2FF}"/>
              </a:ext>
            </a:extLst>
          </p:cNvPr>
          <p:cNvSpPr/>
          <p:nvPr/>
        </p:nvSpPr>
        <p:spPr>
          <a:xfrm>
            <a:off x="4427984" y="2115969"/>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EB8EE0F9-F406-DBA9-E266-3288BEBB70F8}"/>
              </a:ext>
            </a:extLst>
          </p:cNvPr>
          <p:cNvSpPr/>
          <p:nvPr/>
        </p:nvSpPr>
        <p:spPr>
          <a:xfrm>
            <a:off x="1619672" y="2131296"/>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6">
            <a:extLst>
              <a:ext uri="{FF2B5EF4-FFF2-40B4-BE49-F238E27FC236}">
                <a16:creationId xmlns:a16="http://schemas.microsoft.com/office/drawing/2014/main" id="{4615DD17-25E3-53E9-63A4-34711174C594}"/>
              </a:ext>
            </a:extLst>
          </p:cNvPr>
          <p:cNvSpPr txBox="1"/>
          <p:nvPr/>
        </p:nvSpPr>
        <p:spPr>
          <a:xfrm>
            <a:off x="7884368" y="2060848"/>
            <a:ext cx="1193493" cy="6038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300" dirty="0">
                <a:solidFill>
                  <a:srgbClr val="000000"/>
                </a:solidFill>
                <a:effectLst/>
                <a:latin typeface="Times New Roman" panose="02020603050405020304" pitchFamily="18" charset="0"/>
                <a:ea typeface="Calibri" panose="020F0502020204030204" pitchFamily="34" charset="0"/>
              </a:rPr>
              <a:t>Model outputs</a:t>
            </a:r>
          </a:p>
          <a:p>
            <a:pPr marL="0" marR="0" algn="ctr">
              <a:lnSpc>
                <a:spcPct val="115000"/>
              </a:lnSpc>
              <a:spcBef>
                <a:spcPts val="0"/>
              </a:spcBef>
              <a:spcAft>
                <a:spcPts val="0"/>
              </a:spcAft>
            </a:pPr>
            <a:r>
              <a:rPr lang="en-US" sz="1300" i="1" dirty="0">
                <a:solidFill>
                  <a:srgbClr val="000000"/>
                </a:solidFill>
                <a:effectLst/>
                <a:latin typeface="Times New Roman" panose="02020603050405020304" pitchFamily="18" charset="0"/>
                <a:ea typeface="Calibri" panose="020F0502020204030204" pitchFamily="34" charset="0"/>
              </a:rPr>
              <a:t>X</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S</a:t>
            </a:r>
            <a:r>
              <a:rPr lang="en-US" sz="1300" dirty="0">
                <a:solidFill>
                  <a:srgbClr val="000000"/>
                </a:solidFill>
                <a:effectLst/>
                <a:latin typeface="Times New Roman" panose="02020603050405020304" pitchFamily="18" charset="0"/>
                <a:ea typeface="Calibri" panose="020F0502020204030204" pitchFamily="34" charset="0"/>
              </a:rPr>
              <a:t>, </a:t>
            </a:r>
            <a:r>
              <a:rPr lang="en-US" sz="1300" i="1" dirty="0">
                <a:solidFill>
                  <a:srgbClr val="000000"/>
                </a:solidFill>
                <a:effectLst/>
                <a:latin typeface="Times New Roman" panose="02020603050405020304" pitchFamily="18" charset="0"/>
                <a:ea typeface="Calibri" panose="020F0502020204030204" pitchFamily="34" charset="0"/>
              </a:rPr>
              <a:t>P</a:t>
            </a:r>
            <a:r>
              <a:rPr lang="en-US" sz="1300" dirty="0">
                <a:solidFill>
                  <a:srgbClr val="000000"/>
                </a:solidFill>
                <a:effectLst/>
                <a:latin typeface="Times New Roman" panose="02020603050405020304" pitchFamily="18" charset="0"/>
                <a:ea typeface="Calibri" panose="020F0502020204030204" pitchFamily="34" charset="0"/>
              </a:rPr>
              <a:t>, </a:t>
            </a:r>
            <a:r>
              <a:rPr lang="en-US" sz="1100" i="1" dirty="0">
                <a:solidFill>
                  <a:srgbClr val="000000"/>
                </a:solidFill>
                <a:effectLst/>
                <a:latin typeface="Times New Roman" panose="02020603050405020304" pitchFamily="18" charset="0"/>
                <a:ea typeface="Calibri" panose="020F0502020204030204" pitchFamily="34" charset="0"/>
              </a:rPr>
              <a:t>T</a:t>
            </a:r>
            <a:r>
              <a:rPr lang="en-US" sz="1100" i="1" baseline="30000" dirty="0">
                <a:solidFill>
                  <a:srgbClr val="000000"/>
                </a:solidFill>
                <a:effectLst/>
                <a:latin typeface="Times New Roman" panose="02020603050405020304" pitchFamily="18" charset="0"/>
                <a:ea typeface="Calibri" panose="020F0502020204030204" pitchFamily="34" charset="0"/>
              </a:rPr>
              <a:t>0</a:t>
            </a:r>
            <a:endParaRPr lang="en-US" sz="1300" dirty="0">
              <a:solidFill>
                <a:srgbClr val="000000"/>
              </a:solidFill>
              <a:effectLst/>
              <a:latin typeface="Times New Roman" panose="02020603050405020304" pitchFamily="18" charset="0"/>
              <a:ea typeface="Calibri" panose="020F0502020204030204" pitchFamily="34" charset="0"/>
            </a:endParaRPr>
          </a:p>
        </p:txBody>
      </p:sp>
      <p:sp>
        <p:nvSpPr>
          <p:cNvPr id="21" name="Text Box 6">
            <a:extLst>
              <a:ext uri="{FF2B5EF4-FFF2-40B4-BE49-F238E27FC236}">
                <a16:creationId xmlns:a16="http://schemas.microsoft.com/office/drawing/2014/main" id="{0C3010A7-1569-5F69-A7FA-80CB1F8AA6E4}"/>
              </a:ext>
            </a:extLst>
          </p:cNvPr>
          <p:cNvSpPr txBox="1"/>
          <p:nvPr/>
        </p:nvSpPr>
        <p:spPr>
          <a:xfrm>
            <a:off x="2498310" y="2070225"/>
            <a:ext cx="1816735" cy="6038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300">
                <a:solidFill>
                  <a:srgbClr val="000000"/>
                </a:solidFill>
                <a:effectLst/>
                <a:latin typeface="Times New Roman" panose="02020603050405020304" pitchFamily="18" charset="0"/>
                <a:ea typeface="Calibri" panose="020F0502020204030204" pitchFamily="34" charset="0"/>
              </a:rPr>
              <a:t>Variables estimation: </a:t>
            </a:r>
          </a:p>
          <a:p>
            <a:pPr marL="0" marR="0" algn="ctr">
              <a:lnSpc>
                <a:spcPct val="115000"/>
              </a:lnSpc>
              <a:spcBef>
                <a:spcPts val="0"/>
              </a:spcBef>
              <a:spcAft>
                <a:spcPts val="0"/>
              </a:spcAft>
            </a:pPr>
            <a:r>
              <a:rPr lang="en-US" sz="1300" i="1">
                <a:solidFill>
                  <a:srgbClr val="000000"/>
                </a:solidFill>
                <a:effectLst/>
                <a:latin typeface="Times New Roman" panose="02020603050405020304" pitchFamily="18" charset="0"/>
                <a:ea typeface="Calibri" panose="020F0502020204030204" pitchFamily="34" charset="0"/>
              </a:rPr>
              <a:t>X</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S</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P</a:t>
            </a:r>
            <a:r>
              <a:rPr lang="en-US" sz="1300">
                <a:solidFill>
                  <a:srgbClr val="000000"/>
                </a:solidFill>
                <a:effectLst/>
                <a:latin typeface="Times New Roman" panose="02020603050405020304" pitchFamily="18" charset="0"/>
                <a:ea typeface="Calibri" panose="020F0502020204030204" pitchFamily="34" charset="0"/>
              </a:rPr>
              <a:t>, </a:t>
            </a:r>
            <a:r>
              <a:rPr lang="en-US" sz="1100" i="1">
                <a:solidFill>
                  <a:srgbClr val="000000"/>
                </a:solidFill>
                <a:effectLst/>
                <a:latin typeface="Times New Roman" panose="02020603050405020304" pitchFamily="18" charset="0"/>
                <a:ea typeface="Calibri" panose="020F0502020204030204" pitchFamily="34" charset="0"/>
              </a:rPr>
              <a:t>T</a:t>
            </a:r>
            <a:r>
              <a:rPr lang="en-US" sz="1100" i="1" baseline="30000">
                <a:solidFill>
                  <a:srgbClr val="000000"/>
                </a:solidFill>
                <a:effectLst/>
                <a:latin typeface="Times New Roman" panose="02020603050405020304" pitchFamily="18" charset="0"/>
                <a:ea typeface="Calibri" panose="020F0502020204030204" pitchFamily="34" charset="0"/>
              </a:rPr>
              <a:t>0</a:t>
            </a:r>
            <a:endParaRPr lang="en-US" sz="1300">
              <a:solidFill>
                <a:srgbClr val="000000"/>
              </a:solidFill>
              <a:effectLst/>
              <a:latin typeface="Times New Roman" panose="02020603050405020304" pitchFamily="18" charset="0"/>
              <a:ea typeface="Calibri" panose="020F0502020204030204" pitchFamily="34" charset="0"/>
            </a:endParaRPr>
          </a:p>
        </p:txBody>
      </p:sp>
      <p:sp>
        <p:nvSpPr>
          <p:cNvPr id="22" name="Arrow: Right 21">
            <a:extLst>
              <a:ext uri="{FF2B5EF4-FFF2-40B4-BE49-F238E27FC236}">
                <a16:creationId xmlns:a16="http://schemas.microsoft.com/office/drawing/2014/main" id="{884D796E-851C-6168-7ACC-57E563B243D5}"/>
              </a:ext>
            </a:extLst>
          </p:cNvPr>
          <p:cNvSpPr/>
          <p:nvPr/>
        </p:nvSpPr>
        <p:spPr>
          <a:xfrm rot="5400000">
            <a:off x="8126479" y="2921171"/>
            <a:ext cx="762228"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023A0720-8EF8-0500-FC77-440095DBB4C9}"/>
              </a:ext>
            </a:extLst>
          </p:cNvPr>
          <p:cNvSpPr/>
          <p:nvPr/>
        </p:nvSpPr>
        <p:spPr>
          <a:xfrm rot="10800000">
            <a:off x="7560048" y="3596524"/>
            <a:ext cx="324320"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2CE57897-0855-6E0C-33B7-8003723D8CB6}"/>
              </a:ext>
            </a:extLst>
          </p:cNvPr>
          <p:cNvSpPr/>
          <p:nvPr/>
        </p:nvSpPr>
        <p:spPr>
          <a:xfrm rot="10800000">
            <a:off x="5621687" y="3631633"/>
            <a:ext cx="324320" cy="481742"/>
          </a:xfrm>
          <a:prstGeom prst="rightArrow">
            <a:avLst/>
          </a:prstGeom>
          <a:solidFill>
            <a:srgbClr val="CCC957"/>
          </a:solidFill>
          <a:ln>
            <a:solidFill>
              <a:srgbClr val="CCC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80">
            <a:extLst>
              <a:ext uri="{FF2B5EF4-FFF2-40B4-BE49-F238E27FC236}">
                <a16:creationId xmlns:a16="http://schemas.microsoft.com/office/drawing/2014/main" id="{7438EBFD-AEFF-390C-28AA-569D77B74F24}"/>
              </a:ext>
            </a:extLst>
          </p:cNvPr>
          <p:cNvSpPr txBox="1"/>
          <p:nvPr/>
        </p:nvSpPr>
        <p:spPr>
          <a:xfrm>
            <a:off x="5314184" y="2085525"/>
            <a:ext cx="1570990" cy="6038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300">
                <a:solidFill>
                  <a:srgbClr val="000000"/>
                </a:solidFill>
                <a:effectLst/>
                <a:latin typeface="Times New Roman" panose="02020603050405020304" pitchFamily="18" charset="0"/>
                <a:ea typeface="Calibri" panose="020F0502020204030204" pitchFamily="34" charset="0"/>
              </a:rPr>
              <a:t>NN/Fuzzy model</a:t>
            </a:r>
          </a:p>
          <a:p>
            <a:pPr marL="0" marR="0" algn="ctr">
              <a:lnSpc>
                <a:spcPct val="115000"/>
              </a:lnSpc>
              <a:spcBef>
                <a:spcPts val="0"/>
              </a:spcBef>
              <a:spcAft>
                <a:spcPts val="0"/>
              </a:spcAft>
            </a:pPr>
            <a:r>
              <a:rPr lang="en-US" sz="1300" i="1">
                <a:solidFill>
                  <a:srgbClr val="000000"/>
                </a:solidFill>
                <a:effectLst/>
                <a:latin typeface="Times New Roman" panose="02020603050405020304" pitchFamily="18" charset="0"/>
                <a:ea typeface="Calibri" panose="020F0502020204030204" pitchFamily="34" charset="0"/>
              </a:rPr>
              <a:t>X</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S</a:t>
            </a:r>
            <a:r>
              <a:rPr lang="en-US" sz="1300">
                <a:solidFill>
                  <a:srgbClr val="000000"/>
                </a:solidFill>
                <a:effectLst/>
                <a:latin typeface="Times New Roman" panose="02020603050405020304" pitchFamily="18" charset="0"/>
                <a:ea typeface="Calibri" panose="020F0502020204030204" pitchFamily="34" charset="0"/>
              </a:rPr>
              <a:t>, </a:t>
            </a:r>
            <a:r>
              <a:rPr lang="en-US" sz="1300" i="1">
                <a:solidFill>
                  <a:srgbClr val="000000"/>
                </a:solidFill>
                <a:effectLst/>
                <a:latin typeface="Times New Roman" panose="02020603050405020304" pitchFamily="18" charset="0"/>
                <a:ea typeface="Calibri" panose="020F0502020204030204" pitchFamily="34" charset="0"/>
              </a:rPr>
              <a:t>P</a:t>
            </a:r>
            <a:r>
              <a:rPr lang="en-US" sz="1300">
                <a:solidFill>
                  <a:srgbClr val="000000"/>
                </a:solidFill>
                <a:effectLst/>
                <a:latin typeface="Times New Roman" panose="02020603050405020304" pitchFamily="18" charset="0"/>
                <a:ea typeface="Calibri" panose="020F0502020204030204" pitchFamily="34" charset="0"/>
              </a:rPr>
              <a:t>, </a:t>
            </a:r>
            <a:r>
              <a:rPr lang="en-US" sz="1100" i="1">
                <a:solidFill>
                  <a:srgbClr val="000000"/>
                </a:solidFill>
                <a:effectLst/>
                <a:latin typeface="Times New Roman" panose="02020603050405020304" pitchFamily="18" charset="0"/>
                <a:ea typeface="Calibri" panose="020F0502020204030204" pitchFamily="34" charset="0"/>
              </a:rPr>
              <a:t>T</a:t>
            </a:r>
            <a:r>
              <a:rPr lang="en-US" sz="1100" i="1" baseline="30000">
                <a:solidFill>
                  <a:srgbClr val="000000"/>
                </a:solidFill>
                <a:effectLst/>
                <a:latin typeface="Times New Roman" panose="02020603050405020304" pitchFamily="18" charset="0"/>
                <a:ea typeface="Calibri" panose="020F0502020204030204" pitchFamily="34" charset="0"/>
              </a:rPr>
              <a:t>0</a:t>
            </a:r>
            <a:endParaRPr lang="en-US" sz="13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8591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ppt_x"/>
                                          </p:val>
                                        </p:tav>
                                        <p:tav tm="100000">
                                          <p:val>
                                            <p:strVal val="#ppt_x"/>
                                          </p:val>
                                        </p:tav>
                                      </p:tavLst>
                                    </p:anim>
                                    <p:anim calcmode="lin" valueType="num">
                                      <p:cBhvr additive="base">
                                        <p:cTn id="7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P spid="4" grpId="0" animBg="1"/>
      <p:bldP spid="15" grpId="0" animBg="1"/>
      <p:bldP spid="19" grpId="0" animBg="1"/>
      <p:bldP spid="20" grpId="0" animBg="1"/>
      <p:bldP spid="21" grpId="0" animBg="1"/>
      <p:bldP spid="22" grpId="0" animBg="1"/>
      <p:bldP spid="23" grpId="0" animBg="1"/>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764704"/>
            <a:ext cx="7772400" cy="576064"/>
          </a:xfrm>
        </p:spPr>
        <p:txBody>
          <a:bodyPr>
            <a:noAutofit/>
          </a:bodyPr>
          <a:lstStyle/>
          <a:p>
            <a:pPr algn="ctr"/>
            <a:r>
              <a:rPr lang="en-US" sz="2400" b="1" cap="all" dirty="0"/>
              <a:t>References</a:t>
            </a:r>
            <a:endParaRPr lang="en-US" sz="2400" b="1" dirty="0"/>
          </a:p>
        </p:txBody>
      </p:sp>
      <p:sp>
        <p:nvSpPr>
          <p:cNvPr id="9"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
            <a:extLst>
              <a:ext uri="{FF2B5EF4-FFF2-40B4-BE49-F238E27FC236}">
                <a16:creationId xmlns:a16="http://schemas.microsoft.com/office/drawing/2014/main" id="{258B944A-8375-927A-001F-53B65EBDE6A2}"/>
              </a:ext>
            </a:extLst>
          </p:cNvPr>
          <p:cNvPicPr/>
          <p:nvPr/>
        </p:nvPicPr>
        <p:blipFill>
          <a:blip r:embed="rId3"/>
          <a:stretch/>
        </p:blipFill>
        <p:spPr>
          <a:xfrm>
            <a:off x="0" y="0"/>
            <a:ext cx="9144000" cy="948265"/>
          </a:xfrm>
          <a:prstGeom prst="rect">
            <a:avLst/>
          </a:prstGeom>
        </p:spPr>
      </p:pic>
      <p:sp>
        <p:nvSpPr>
          <p:cNvPr id="17" name="TextBox 16">
            <a:extLst>
              <a:ext uri="{FF2B5EF4-FFF2-40B4-BE49-F238E27FC236}">
                <a16:creationId xmlns:a16="http://schemas.microsoft.com/office/drawing/2014/main" id="{CD795BD9-7DDC-45C7-BB0A-39956938BDF0}"/>
              </a:ext>
            </a:extLst>
          </p:cNvPr>
          <p:cNvSpPr txBox="1"/>
          <p:nvPr/>
        </p:nvSpPr>
        <p:spPr>
          <a:xfrm>
            <a:off x="-10752" y="1753652"/>
            <a:ext cx="9143999" cy="523220"/>
          </a:xfrm>
          <a:prstGeom prst="rect">
            <a:avLst/>
          </a:prstGeom>
          <a:noFill/>
        </p:spPr>
        <p:txBody>
          <a:bodyPr wrap="square">
            <a:spAutoFit/>
          </a:bodyPr>
          <a:lstStyle/>
          <a:p>
            <a:pPr algn="just"/>
            <a:r>
              <a:rPr lang="en-US" sz="1400" dirty="0" err="1">
                <a:effectLst/>
                <a:latin typeface="Calibri" panose="020F0502020204030204" pitchFamily="34" charset="0"/>
                <a:ea typeface="Calibri" panose="020F0502020204030204" pitchFamily="34" charset="0"/>
                <a:cs typeface="Calibri" panose="020F0502020204030204" pitchFamily="34" charset="0"/>
              </a:rPr>
              <a:t>Fl</a:t>
            </a:r>
            <a:r>
              <a:rPr lang="en-US" sz="140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orea</a:t>
            </a:r>
            <a:r>
              <a:rPr lang="en-US"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 Sipos A, </a:t>
            </a:r>
            <a:r>
              <a:rPr lang="en-US" sz="140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Stoisor</a:t>
            </a:r>
            <a:r>
              <a:rPr lang="en-US"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M-C. Applying AI Tools for Modeling, Predicting and Managing the White Wine Fermentation Process. </a:t>
            </a:r>
            <a:r>
              <a:rPr lang="en-US" sz="14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Fermentation</a:t>
            </a:r>
            <a:r>
              <a:rPr lang="en-US"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2022; 8(4):137. https://doi.org/10.3390/fermentation8040137</a:t>
            </a:r>
            <a:endParaRPr lang="en-US" sz="14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4E112DC-59F0-98CE-ED90-B72DF37457CE}"/>
              </a:ext>
            </a:extLst>
          </p:cNvPr>
          <p:cNvSpPr txBox="1"/>
          <p:nvPr/>
        </p:nvSpPr>
        <p:spPr>
          <a:xfrm>
            <a:off x="0" y="4005064"/>
            <a:ext cx="9069760" cy="523220"/>
          </a:xfrm>
          <a:prstGeom prst="rect">
            <a:avLst/>
          </a:prstGeom>
          <a:noFill/>
        </p:spPr>
        <p:txBody>
          <a:bodyPr wrap="square">
            <a:spAutoFit/>
          </a:bodyPr>
          <a:lstStyle/>
          <a:p>
            <a:pPr marL="285750" marR="0" indent="-285750" algn="just">
              <a:spcBef>
                <a:spcPts val="0"/>
              </a:spcBef>
            </a:pPr>
            <a:r>
              <a:rPr lang="en-US" sz="1400" dirty="0">
                <a:effectLst/>
                <a:latin typeface="Calibri" panose="020F0502020204030204" pitchFamily="34" charset="0"/>
                <a:ea typeface="Calibri" panose="020F0502020204030204" pitchFamily="34" charset="0"/>
                <a:cs typeface="Calibri" panose="020F0502020204030204" pitchFamily="34" charset="0"/>
              </a:rPr>
              <a:t>Sipos A. Current State and Perspective in the Models Applicable to Oenology. In Grapes and Wines - Advances in </a:t>
            </a:r>
          </a:p>
          <a:p>
            <a:pPr marL="285750" marR="0" indent="-285750" algn="just">
              <a:spcBef>
                <a:spcPts val="0"/>
              </a:spcBef>
            </a:pPr>
            <a:r>
              <a:rPr lang="en-US" sz="1400" dirty="0">
                <a:effectLst/>
                <a:latin typeface="Calibri" panose="020F0502020204030204" pitchFamily="34" charset="0"/>
                <a:ea typeface="Calibri" panose="020F0502020204030204" pitchFamily="34" charset="0"/>
                <a:cs typeface="Calibri" panose="020F0502020204030204" pitchFamily="34" charset="0"/>
              </a:rPr>
              <a:t>Production, Processing, Analysis and Valorization; </a:t>
            </a:r>
            <a:r>
              <a:rPr lang="en-US" sz="1400" dirty="0" err="1">
                <a:effectLst/>
                <a:latin typeface="Calibri" panose="020F0502020204030204" pitchFamily="34" charset="0"/>
                <a:ea typeface="Calibri" panose="020F0502020204030204" pitchFamily="34" charset="0"/>
                <a:cs typeface="Calibri" panose="020F0502020204030204" pitchFamily="34" charset="0"/>
              </a:rPr>
              <a:t>Jordão</a:t>
            </a:r>
            <a:r>
              <a:rPr lang="en-US" sz="1400" dirty="0">
                <a:effectLst/>
                <a:latin typeface="Calibri" panose="020F0502020204030204" pitchFamily="34" charset="0"/>
                <a:ea typeface="Calibri" panose="020F0502020204030204" pitchFamily="34" charset="0"/>
                <a:cs typeface="Calibri" panose="020F0502020204030204" pitchFamily="34" charset="0"/>
              </a:rPr>
              <a:t>, A.M., </a:t>
            </a:r>
            <a:r>
              <a:rPr lang="en-US" sz="1400" dirty="0" err="1">
                <a:effectLst/>
                <a:latin typeface="Calibri" panose="020F0502020204030204" pitchFamily="34" charset="0"/>
                <a:ea typeface="Calibri" panose="020F0502020204030204" pitchFamily="34" charset="0"/>
                <a:cs typeface="Calibri" panose="020F0502020204030204" pitchFamily="34" charset="0"/>
              </a:rPr>
              <a:t>Cosme</a:t>
            </a:r>
            <a:r>
              <a:rPr lang="en-US" sz="1400" dirty="0">
                <a:effectLst/>
                <a:latin typeface="Calibri" panose="020F0502020204030204" pitchFamily="34" charset="0"/>
                <a:ea typeface="Calibri" panose="020F0502020204030204" pitchFamily="34" charset="0"/>
                <a:cs typeface="Calibri" panose="020F0502020204030204" pitchFamily="34" charset="0"/>
              </a:rPr>
              <a:t>, F.; </a:t>
            </a:r>
            <a:r>
              <a:rPr lang="en-US" sz="1400" dirty="0" err="1">
                <a:effectLst/>
                <a:latin typeface="Calibri" panose="020F0502020204030204" pitchFamily="34" charset="0"/>
                <a:ea typeface="Calibri" panose="020F0502020204030204" pitchFamily="34" charset="0"/>
                <a:cs typeface="Calibri" panose="020F0502020204030204" pitchFamily="34" charset="0"/>
              </a:rPr>
              <a:t>InTechOpen</a:t>
            </a:r>
            <a:r>
              <a:rPr lang="en-US" sz="1400" dirty="0">
                <a:effectLst/>
                <a:latin typeface="Calibri" panose="020F0502020204030204" pitchFamily="34" charset="0"/>
                <a:ea typeface="Calibri" panose="020F0502020204030204" pitchFamily="34" charset="0"/>
                <a:cs typeface="Calibri" panose="020F0502020204030204" pitchFamily="34" charset="0"/>
              </a:rPr>
              <a:t>: Rijeka, Croatia, 2018; pp 143-169.</a:t>
            </a:r>
          </a:p>
        </p:txBody>
      </p:sp>
      <p:sp>
        <p:nvSpPr>
          <p:cNvPr id="19" name="TextBox 18">
            <a:extLst>
              <a:ext uri="{FF2B5EF4-FFF2-40B4-BE49-F238E27FC236}">
                <a16:creationId xmlns:a16="http://schemas.microsoft.com/office/drawing/2014/main" id="{079FCF3D-F060-698F-4A54-B91611C8F6E9}"/>
              </a:ext>
            </a:extLst>
          </p:cNvPr>
          <p:cNvSpPr txBox="1"/>
          <p:nvPr/>
        </p:nvSpPr>
        <p:spPr>
          <a:xfrm>
            <a:off x="40976" y="5733256"/>
            <a:ext cx="8995520" cy="307777"/>
          </a:xfrm>
          <a:prstGeom prst="rect">
            <a:avLst/>
          </a:prstGeom>
          <a:noFill/>
        </p:spPr>
        <p:txBody>
          <a:bodyPr wrap="square">
            <a:spAutoFit/>
          </a:bodyPr>
          <a:lstStyle/>
          <a:p>
            <a:r>
              <a:rPr lang="ro-RO" sz="1400" dirty="0">
                <a:effectLst/>
                <a:latin typeface="Calibri" panose="020F0502020204030204" pitchFamily="34" charset="0"/>
                <a:ea typeface="Calibri" panose="020F0502020204030204" pitchFamily="34" charset="0"/>
                <a:cs typeface="Calibri" panose="020F0502020204030204" pitchFamily="34" charset="0"/>
              </a:rPr>
              <a:t>Swiegers, J.H., Pretorius, I.S., 2005. Yeast modulation of wine flavor. </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 Appl. Microbiol.</a:t>
            </a:r>
            <a:r>
              <a:rPr lang="ro-RO" sz="1400" dirty="0">
                <a:effectLst/>
                <a:latin typeface="Calibri" panose="020F0502020204030204" pitchFamily="34" charset="0"/>
                <a:ea typeface="Calibri" panose="020F0502020204030204" pitchFamily="34" charset="0"/>
                <a:cs typeface="Calibri" panose="020F0502020204030204" pitchFamily="34" charset="0"/>
              </a:rPr>
              <a:t>, 57, 131-175.</a:t>
            </a:r>
            <a:endParaRPr lang="en-US" sz="1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1537382-E800-0E3D-8D97-177CC0790CFB}"/>
              </a:ext>
            </a:extLst>
          </p:cNvPr>
          <p:cNvSpPr txBox="1"/>
          <p:nvPr/>
        </p:nvSpPr>
        <p:spPr>
          <a:xfrm>
            <a:off x="19470" y="6021288"/>
            <a:ext cx="9250288" cy="738664"/>
          </a:xfrm>
          <a:prstGeom prst="rect">
            <a:avLst/>
          </a:prstGeom>
          <a:noFill/>
        </p:spPr>
        <p:txBody>
          <a:bodyPr wrap="square">
            <a:spAutoFit/>
          </a:bodyPr>
          <a:lstStyle/>
          <a:p>
            <a:pPr marR="0" algn="just">
              <a:spcBef>
                <a:spcPts val="0"/>
              </a:spcBef>
              <a:spcAft>
                <a:spcPts val="0"/>
              </a:spcAft>
            </a:pPr>
            <a:r>
              <a:rPr lang="ro-RO" sz="1400" b="0"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Takoi, K., Koie, K., Itoga, Y., Katayama, Y., Shimase, M., Nakayama, Y., Watari, J., 2010. Biotransformation of hop-derived monoterpene alcohols by lager yeast and their contribution to the flavor of hopped beer. </a:t>
            </a:r>
            <a:r>
              <a:rPr lang="ro-RO" sz="1400" b="0" i="0"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 Agric. Food Chem</a:t>
            </a:r>
            <a:r>
              <a:rPr lang="ro-RO" sz="1400" b="0" i="1"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ro-RO" sz="1400" b="0"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400" b="0" i="1"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ro-RO" sz="1400" b="0"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r>
              <a:rPr lang="ro-RO" sz="1400" b="0" i="1"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ro-RO" sz="1400" b="0"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5050–5058.</a:t>
            </a:r>
            <a:endParaRPr lang="en-US" sz="1400" b="1" kern="16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97423CFA-4CFE-5854-2918-8333E3F4553E}"/>
              </a:ext>
            </a:extLst>
          </p:cNvPr>
          <p:cNvSpPr txBox="1"/>
          <p:nvPr/>
        </p:nvSpPr>
        <p:spPr>
          <a:xfrm>
            <a:off x="-10751" y="1268760"/>
            <a:ext cx="9144000" cy="523220"/>
          </a:xfrm>
          <a:prstGeom prst="rect">
            <a:avLst/>
          </a:prstGeom>
          <a:noFill/>
        </p:spPr>
        <p:txBody>
          <a:bodyPr wrap="square">
            <a:spAutoFit/>
          </a:bodyPr>
          <a:lstStyle/>
          <a:p>
            <a:pPr marR="0" algn="just">
              <a:spcBef>
                <a:spcPts val="0"/>
              </a:spcBef>
              <a:spcAft>
                <a:spcPts val="0"/>
              </a:spcAft>
            </a:pPr>
            <a:r>
              <a:rPr lang="ro-RO" sz="1400" dirty="0">
                <a:effectLst/>
                <a:latin typeface="Calibri" panose="020F0502020204030204" pitchFamily="34" charset="0"/>
                <a:ea typeface="Calibri" panose="020F0502020204030204" pitchFamily="34" charset="0"/>
                <a:cs typeface="Calibri" panose="020F0502020204030204" pitchFamily="34" charset="0"/>
              </a:rPr>
              <a:t>Cordente, A.G., Curtin, C.D., Varela, C., Pretorius, I.S., 2012. Flavour-active wine yeasts. Appl. Microbiol. Biotechnol. 96, 601–618.</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28DDC47-52B9-D659-2AA2-A2646DC9635A}"/>
              </a:ext>
            </a:extLst>
          </p:cNvPr>
          <p:cNvSpPr txBox="1"/>
          <p:nvPr/>
        </p:nvSpPr>
        <p:spPr>
          <a:xfrm>
            <a:off x="-1" y="2276872"/>
            <a:ext cx="9144001" cy="523220"/>
          </a:xfrm>
          <a:prstGeom prst="rect">
            <a:avLst/>
          </a:prstGeom>
          <a:noFill/>
        </p:spPr>
        <p:txBody>
          <a:bodyPr wrap="square">
            <a:spAutoFit/>
          </a:bodyPr>
          <a:lstStyle/>
          <a:p>
            <a:pPr marL="285750" marR="0" indent="-285750" algn="just">
              <a:spcBef>
                <a:spcPts val="0"/>
              </a:spcBef>
            </a:pPr>
            <a:r>
              <a:rPr lang="en-US" sz="1400" dirty="0">
                <a:effectLst/>
                <a:latin typeface="Calibri" panose="020F0502020204030204" pitchFamily="34" charset="0"/>
                <a:ea typeface="Calibri" panose="020F0502020204030204" pitchFamily="34" charset="0"/>
                <a:cs typeface="Calibri" panose="020F0502020204030204" pitchFamily="34" charset="0"/>
              </a:rPr>
              <a:t>Malherbe, S. (2003). </a:t>
            </a:r>
            <a:r>
              <a:rPr lang="en-US" sz="1400" dirty="0" err="1">
                <a:effectLst/>
                <a:latin typeface="Calibri" panose="020F0502020204030204" pitchFamily="34" charset="0"/>
                <a:ea typeface="Calibri" panose="020F0502020204030204" pitchFamily="34" charset="0"/>
                <a:cs typeface="Calibri" panose="020F0502020204030204" pitchFamily="34" charset="0"/>
              </a:rPr>
              <a:t>Mod´elisation</a:t>
            </a:r>
            <a:r>
              <a:rPr lang="en-US" sz="1400" dirty="0">
                <a:effectLst/>
                <a:latin typeface="Calibri" panose="020F0502020204030204" pitchFamily="34" charset="0"/>
                <a:ea typeface="Calibri" panose="020F0502020204030204" pitchFamily="34" charset="0"/>
                <a:cs typeface="Calibri" panose="020F0502020204030204" pitchFamily="34" charset="0"/>
              </a:rPr>
              <a:t> de la fermentation </a:t>
            </a:r>
            <a:r>
              <a:rPr lang="en-US" sz="1400" dirty="0" err="1">
                <a:effectLst/>
                <a:latin typeface="Calibri" panose="020F0502020204030204" pitchFamily="34" charset="0"/>
                <a:ea typeface="Calibri" panose="020F0502020204030204" pitchFamily="34" charset="0"/>
                <a:cs typeface="Calibri" panose="020F0502020204030204" pitchFamily="34" charset="0"/>
              </a:rPr>
              <a:t>alcoolique</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en</a:t>
            </a:r>
            <a:r>
              <a:rPr lang="en-US" sz="1400" dirty="0">
                <a:effectLst/>
                <a:latin typeface="Calibri" panose="020F0502020204030204" pitchFamily="34" charset="0"/>
                <a:ea typeface="Calibri" panose="020F0502020204030204" pitchFamily="34" charset="0"/>
                <a:cs typeface="Calibri" panose="020F0502020204030204" pitchFamily="34" charset="0"/>
              </a:rPr>
              <a:t> conditions </a:t>
            </a:r>
            <a:r>
              <a:rPr lang="en-US" sz="1400" dirty="0" err="1">
                <a:effectLst/>
                <a:latin typeface="Calibri" panose="020F0502020204030204" pitchFamily="34" charset="0"/>
                <a:ea typeface="Calibri" panose="020F0502020204030204" pitchFamily="34" charset="0"/>
                <a:cs typeface="Calibri" panose="020F0502020204030204" pitchFamily="34" charset="0"/>
              </a:rPr>
              <a:t>oenologiques</a:t>
            </a:r>
            <a:r>
              <a:rPr lang="en-US" sz="1400" dirty="0">
                <a:effectLst/>
                <a:latin typeface="Calibri" panose="020F0502020204030204" pitchFamily="34" charset="0"/>
                <a:ea typeface="Calibri" panose="020F0502020204030204" pitchFamily="34" charset="0"/>
                <a:cs typeface="Calibri" panose="020F0502020204030204" pitchFamily="34" charset="0"/>
              </a:rPr>
              <a:t>. Ph.D. thesis, </a:t>
            </a:r>
            <a:r>
              <a:rPr lang="en-US" sz="1400" dirty="0" err="1">
                <a:effectLst/>
                <a:latin typeface="Calibri" panose="020F0502020204030204" pitchFamily="34" charset="0"/>
                <a:ea typeface="Calibri" panose="020F0502020204030204" pitchFamily="34" charset="0"/>
                <a:cs typeface="Calibri" panose="020F0502020204030204" pitchFamily="34" charset="0"/>
              </a:rPr>
              <a:t>Universit´e</a:t>
            </a:r>
            <a:r>
              <a:rPr lang="en-US" sz="1400" dirty="0">
                <a:effectLst/>
                <a:latin typeface="Calibri" panose="020F0502020204030204" pitchFamily="34" charset="0"/>
                <a:ea typeface="Calibri" panose="020F0502020204030204" pitchFamily="34" charset="0"/>
                <a:cs typeface="Calibri" panose="020F0502020204030204" pitchFamily="34" charset="0"/>
              </a:rPr>
              <a:t> de </a:t>
            </a:r>
          </a:p>
          <a:p>
            <a:pPr marL="285750" marR="0" indent="-285750" algn="just">
              <a:spcBef>
                <a:spcPts val="0"/>
              </a:spcBef>
            </a:pPr>
            <a:r>
              <a:rPr lang="en-US" sz="1400" dirty="0">
                <a:effectLst/>
                <a:latin typeface="Calibri" panose="020F0502020204030204" pitchFamily="34" charset="0"/>
                <a:ea typeface="Calibri" panose="020F0502020204030204" pitchFamily="34" charset="0"/>
                <a:cs typeface="Calibri" panose="020F0502020204030204" pitchFamily="34" charset="0"/>
              </a:rPr>
              <a:t>Montpellier II, France.</a:t>
            </a:r>
          </a:p>
        </p:txBody>
      </p:sp>
      <p:sp>
        <p:nvSpPr>
          <p:cNvPr id="27" name="TextBox 26">
            <a:extLst>
              <a:ext uri="{FF2B5EF4-FFF2-40B4-BE49-F238E27FC236}">
                <a16:creationId xmlns:a16="http://schemas.microsoft.com/office/drawing/2014/main" id="{3B25368A-C033-FB41-088C-5528BE0E4547}"/>
              </a:ext>
            </a:extLst>
          </p:cNvPr>
          <p:cNvSpPr txBox="1"/>
          <p:nvPr/>
        </p:nvSpPr>
        <p:spPr>
          <a:xfrm>
            <a:off x="-10751" y="3284984"/>
            <a:ext cx="9069759" cy="738664"/>
          </a:xfrm>
          <a:prstGeom prst="rect">
            <a:avLst/>
          </a:prstGeom>
          <a:noFill/>
        </p:spPr>
        <p:txBody>
          <a:bodyPr wrap="square">
            <a:spAutoFit/>
          </a:bodyPr>
          <a:lstStyle/>
          <a:p>
            <a:pPr marL="0" marR="0" algn="just">
              <a:spcBef>
                <a:spcPts val="0"/>
              </a:spcBef>
              <a:spcAft>
                <a:spcPts val="0"/>
              </a:spcAft>
            </a:pPr>
            <a:r>
              <a:rPr lang="ro-RO" sz="1400" b="0" kern="1600" dirty="0">
                <a:effectLst/>
                <a:latin typeface="Calibri" panose="020F0502020204030204" pitchFamily="34" charset="0"/>
                <a:ea typeface="Times New Roman" panose="02020603050405020304" pitchFamily="18" charset="0"/>
                <a:cs typeface="Calibri" panose="020F0502020204030204" pitchFamily="34" charset="0"/>
              </a:rPr>
              <a:t>Sadoudi, M., Tourdot-Maréchal, R., Rousseaux, S., Steyer, D., Gallardo-Chacón, J.J., Ballester, J., Vichi, S., Guérin-Schneider, R., Caixach, J., Alexandre, H., 2012. Yeast–yeast interactions revealed by aromatic profile analysis of Sauvignon Blanc wine fermented by single or co-culture of non-</a:t>
            </a:r>
            <a:r>
              <a:rPr lang="ro-RO" sz="1400" b="0" i="1" kern="1600" dirty="0">
                <a:effectLst/>
                <a:latin typeface="Calibri" panose="020F0502020204030204" pitchFamily="34" charset="0"/>
                <a:ea typeface="Times New Roman" panose="02020603050405020304" pitchFamily="18" charset="0"/>
                <a:cs typeface="Calibri" panose="020F0502020204030204" pitchFamily="34" charset="0"/>
              </a:rPr>
              <a:t>Saccharomyces</a:t>
            </a:r>
            <a:r>
              <a:rPr lang="ro-RO" sz="1400" b="0" kern="1600" dirty="0">
                <a:effectLst/>
                <a:latin typeface="Calibri" panose="020F0502020204030204" pitchFamily="34" charset="0"/>
                <a:ea typeface="Times New Roman" panose="02020603050405020304" pitchFamily="18" charset="0"/>
                <a:cs typeface="Calibri" panose="020F0502020204030204" pitchFamily="34" charset="0"/>
              </a:rPr>
              <a:t> and </a:t>
            </a:r>
            <a:r>
              <a:rPr lang="ro-RO" sz="1400" b="0" i="1" kern="1600" dirty="0">
                <a:effectLst/>
                <a:latin typeface="Calibri" panose="020F0502020204030204" pitchFamily="34" charset="0"/>
                <a:ea typeface="Times New Roman" panose="02020603050405020304" pitchFamily="18" charset="0"/>
                <a:cs typeface="Calibri" panose="020F0502020204030204" pitchFamily="34" charset="0"/>
              </a:rPr>
              <a:t>Saccharomyces </a:t>
            </a:r>
            <a:r>
              <a:rPr lang="ro-RO" sz="1400" b="0" kern="1600" dirty="0">
                <a:effectLst/>
                <a:latin typeface="Calibri" panose="020F0502020204030204" pitchFamily="34" charset="0"/>
                <a:ea typeface="Times New Roman" panose="02020603050405020304" pitchFamily="18" charset="0"/>
                <a:cs typeface="Calibri" panose="020F0502020204030204" pitchFamily="34" charset="0"/>
              </a:rPr>
              <a:t>yeasts. Food Microbiol., 32, 243-253.</a:t>
            </a:r>
            <a:endParaRPr lang="en-US" sz="1400" b="1" kern="16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EDDEA562-DBDE-EF31-33B6-383AD296B44B}"/>
              </a:ext>
            </a:extLst>
          </p:cNvPr>
          <p:cNvSpPr txBox="1"/>
          <p:nvPr/>
        </p:nvSpPr>
        <p:spPr>
          <a:xfrm>
            <a:off x="1" y="2780928"/>
            <a:ext cx="9143999" cy="523220"/>
          </a:xfrm>
          <a:prstGeom prst="rect">
            <a:avLst/>
          </a:prstGeom>
          <a:noFill/>
        </p:spPr>
        <p:txBody>
          <a:bodyPr wrap="square">
            <a:spAutoFit/>
          </a:bodyPr>
          <a:lstStyle/>
          <a:p>
            <a:pPr marL="0" marR="0" algn="just">
              <a:spcBef>
                <a:spcPts val="0"/>
              </a:spcBef>
              <a:spcAft>
                <a:spcPts val="0"/>
              </a:spcAft>
            </a:pPr>
            <a:r>
              <a:rPr lang="ro-RO" sz="1400" dirty="0">
                <a:effectLst/>
                <a:latin typeface="Calibri" panose="020F0502020204030204" pitchFamily="34" charset="0"/>
                <a:ea typeface="Calibri" panose="020F0502020204030204" pitchFamily="34" charset="0"/>
                <a:cs typeface="Calibri" panose="020F0502020204030204" pitchFamily="34" charset="0"/>
              </a:rPr>
              <a:t>Medina, K., Boido, E., Dellacassa, E., Carrau, F., 2012. Growth of non-</a:t>
            </a:r>
            <a:r>
              <a:rPr lang="ro-RO" sz="1400" i="1" dirty="0">
                <a:effectLst/>
                <a:latin typeface="Calibri" panose="020F0502020204030204" pitchFamily="34" charset="0"/>
                <a:ea typeface="Calibri" panose="020F0502020204030204" pitchFamily="34" charset="0"/>
                <a:cs typeface="Calibri" panose="020F0502020204030204" pitchFamily="34" charset="0"/>
              </a:rPr>
              <a:t>Saccharomyces</a:t>
            </a:r>
            <a:r>
              <a:rPr lang="ro-RO" sz="1400" dirty="0">
                <a:effectLst/>
                <a:latin typeface="Calibri" panose="020F0502020204030204" pitchFamily="34" charset="0"/>
                <a:ea typeface="Calibri" panose="020F0502020204030204" pitchFamily="34" charset="0"/>
                <a:cs typeface="Calibri" panose="020F0502020204030204" pitchFamily="34" charset="0"/>
              </a:rPr>
              <a:t> yeasts affects nutrient availability for </a:t>
            </a:r>
            <a:r>
              <a:rPr lang="ro-RO" sz="1400" i="1" dirty="0">
                <a:effectLst/>
                <a:latin typeface="Calibri" panose="020F0502020204030204" pitchFamily="34" charset="0"/>
                <a:ea typeface="Calibri" panose="020F0502020204030204" pitchFamily="34" charset="0"/>
                <a:cs typeface="Calibri" panose="020F0502020204030204" pitchFamily="34" charset="0"/>
              </a:rPr>
              <a:t>Saccharomyces cerevisiae</a:t>
            </a:r>
            <a:r>
              <a:rPr lang="ro-RO" sz="1400" dirty="0">
                <a:effectLst/>
                <a:latin typeface="Calibri" panose="020F0502020204030204" pitchFamily="34" charset="0"/>
                <a:ea typeface="Calibri" panose="020F0502020204030204" pitchFamily="34" charset="0"/>
                <a:cs typeface="Calibri" panose="020F0502020204030204" pitchFamily="34" charset="0"/>
              </a:rPr>
              <a:t> during wine fermentation. </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 J. Food Microbiol.</a:t>
            </a:r>
            <a:r>
              <a:rPr lang="ro-RO" sz="1400" dirty="0">
                <a:effectLst/>
                <a:latin typeface="Calibri" panose="020F0502020204030204" pitchFamily="34" charset="0"/>
                <a:ea typeface="Calibri" panose="020F0502020204030204" pitchFamily="34" charset="0"/>
                <a:cs typeface="Calibri" panose="020F0502020204030204" pitchFamily="34" charset="0"/>
              </a:rPr>
              <a:t> 157, 245–25.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3D8051D-A1A7-BBE5-F89E-E44B9950F0A9}"/>
              </a:ext>
            </a:extLst>
          </p:cNvPr>
          <p:cNvSpPr txBox="1"/>
          <p:nvPr/>
        </p:nvSpPr>
        <p:spPr>
          <a:xfrm>
            <a:off x="-1" y="4509120"/>
            <a:ext cx="9059009" cy="523220"/>
          </a:xfrm>
          <a:prstGeom prst="rect">
            <a:avLst/>
          </a:prstGeom>
          <a:noFill/>
        </p:spPr>
        <p:txBody>
          <a:bodyPr wrap="square">
            <a:spAutoFit/>
          </a:bodyPr>
          <a:lstStyle/>
          <a:p>
            <a:pPr marL="285750" marR="0" indent="-285750" algn="just">
              <a:spcBef>
                <a:spcPts val="0"/>
              </a:spcBef>
            </a:pPr>
            <a:r>
              <a:rPr lang="en-US" sz="1400" dirty="0">
                <a:effectLst/>
                <a:latin typeface="Calibri" panose="020F0502020204030204" pitchFamily="34" charset="0"/>
                <a:ea typeface="Calibri" panose="020F0502020204030204" pitchFamily="34" charset="0"/>
                <a:cs typeface="Calibri" panose="020F0502020204030204" pitchFamily="34" charset="0"/>
              </a:rPr>
              <a:t>Sipos, A., </a:t>
            </a:r>
            <a:r>
              <a:rPr lang="en-US" sz="1400" dirty="0" err="1">
                <a:effectLst/>
                <a:latin typeface="Calibri" panose="020F0502020204030204" pitchFamily="34" charset="0"/>
                <a:ea typeface="Calibri" panose="020F0502020204030204" pitchFamily="34" charset="0"/>
                <a:cs typeface="Calibri" panose="020F0502020204030204" pitchFamily="34" charset="0"/>
              </a:rPr>
              <a:t>Florea</a:t>
            </a:r>
            <a:r>
              <a:rPr lang="en-US" sz="1400" dirty="0">
                <a:effectLst/>
                <a:latin typeface="Calibri" panose="020F0502020204030204" pitchFamily="34" charset="0"/>
                <a:ea typeface="Calibri" panose="020F0502020204030204" pitchFamily="34" charset="0"/>
                <a:cs typeface="Calibri" panose="020F0502020204030204" pitchFamily="34" charset="0"/>
              </a:rPr>
              <a:t>, A., </a:t>
            </a:r>
            <a:r>
              <a:rPr lang="en-US" sz="1400" dirty="0" err="1">
                <a:effectLst/>
                <a:latin typeface="Calibri" panose="020F0502020204030204" pitchFamily="34" charset="0"/>
                <a:ea typeface="Calibri" panose="020F0502020204030204" pitchFamily="34" charset="0"/>
                <a:cs typeface="Calibri" panose="020F0502020204030204" pitchFamily="34" charset="0"/>
              </a:rPr>
              <a:t>Arsin</a:t>
            </a:r>
            <a:r>
              <a:rPr lang="en-US" sz="1400" dirty="0">
                <a:effectLst/>
                <a:latin typeface="Calibri" panose="020F0502020204030204" pitchFamily="34" charset="0"/>
                <a:ea typeface="Calibri" panose="020F0502020204030204" pitchFamily="34" charset="0"/>
                <a:cs typeface="Calibri" panose="020F0502020204030204" pitchFamily="34" charset="0"/>
              </a:rPr>
              <a:t>, M., Fiore, U. Using Neural Networks to Obtain Indirect Information about the State Variables in </a:t>
            </a:r>
          </a:p>
          <a:p>
            <a:pPr marL="285750" marR="0" indent="-285750" algn="just">
              <a:spcBef>
                <a:spcPts val="0"/>
              </a:spcBef>
            </a:pPr>
            <a:r>
              <a:rPr lang="en-US" sz="1400" dirty="0">
                <a:effectLst/>
                <a:latin typeface="Calibri" panose="020F0502020204030204" pitchFamily="34" charset="0"/>
                <a:ea typeface="Calibri" panose="020F0502020204030204" pitchFamily="34" charset="0"/>
                <a:cs typeface="Calibri" panose="020F0502020204030204" pitchFamily="34" charset="0"/>
              </a:rPr>
              <a:t>an Alcoholic Fermentation Process. Processes 2021, 9(1), 74. https://doi.org/10.3390/pr9010074</a:t>
            </a:r>
          </a:p>
        </p:txBody>
      </p:sp>
      <p:sp>
        <p:nvSpPr>
          <p:cNvPr id="32" name="TextBox 31">
            <a:extLst>
              <a:ext uri="{FF2B5EF4-FFF2-40B4-BE49-F238E27FC236}">
                <a16:creationId xmlns:a16="http://schemas.microsoft.com/office/drawing/2014/main" id="{A0F39F2E-2A6E-394F-E71A-BC0E6A7E9038}"/>
              </a:ext>
            </a:extLst>
          </p:cNvPr>
          <p:cNvSpPr txBox="1"/>
          <p:nvPr/>
        </p:nvSpPr>
        <p:spPr>
          <a:xfrm>
            <a:off x="-10754" y="5013176"/>
            <a:ext cx="9080511" cy="738664"/>
          </a:xfrm>
          <a:prstGeom prst="rect">
            <a:avLst/>
          </a:prstGeom>
          <a:noFill/>
        </p:spPr>
        <p:txBody>
          <a:bodyPr wrap="square">
            <a:spAutoFit/>
          </a:bodyPr>
          <a:lstStyle/>
          <a:p>
            <a:pPr marL="0" marR="0" algn="just">
              <a:spcBef>
                <a:spcPts val="0"/>
              </a:spcBef>
              <a:spcAft>
                <a:spcPts val="0"/>
              </a:spcAft>
              <a:tabLst>
                <a:tab pos="2637155" algn="ctr"/>
                <a:tab pos="5274310" algn="r"/>
                <a:tab pos="450215" algn="ctr"/>
                <a:tab pos="5274310" algn="r"/>
              </a:tabLst>
            </a:pPr>
            <a:r>
              <a:rPr lang="en-AU" sz="1400" dirty="0">
                <a:effectLst/>
                <a:latin typeface="Calibri" panose="020F0502020204030204" pitchFamily="34" charset="0"/>
                <a:ea typeface="Times New Roman" panose="02020603050405020304" pitchFamily="18" charset="0"/>
                <a:cs typeface="Calibri" panose="020F0502020204030204" pitchFamily="34" charset="0"/>
              </a:rPr>
              <a:t>Anca Sipos; A Knowledge-Based System as a Sustainable Software Application for the Supervision and Intelligent Control of an Alcoholic Fermentation Process; </a:t>
            </a:r>
            <a:r>
              <a:rPr lang="en-AU" sz="1400" i="1" dirty="0">
                <a:effectLst/>
                <a:latin typeface="Calibri" panose="020F0502020204030204" pitchFamily="34" charset="0"/>
                <a:ea typeface="Times New Roman" panose="02020603050405020304" pitchFamily="18" charset="0"/>
                <a:cs typeface="Calibri" panose="020F0502020204030204" pitchFamily="34" charset="0"/>
              </a:rPr>
              <a:t>Sustainability</a:t>
            </a:r>
            <a:r>
              <a:rPr lang="en-AU" sz="1400" dirty="0">
                <a:effectLst/>
                <a:latin typeface="Calibri" panose="020F0502020204030204" pitchFamily="34" charset="0"/>
                <a:ea typeface="Times New Roman" panose="02020603050405020304" pitchFamily="18" charset="0"/>
                <a:cs typeface="Calibri" panose="020F0502020204030204" pitchFamily="34" charset="0"/>
              </a:rPr>
              <a:t>; vol. 12 (23); pg. 10205-10221; 2020; https://www.mdpi.com/2071-1050/12/23/10205</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597667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5868144" y="6381328"/>
            <a:ext cx="2742456" cy="288032"/>
          </a:xfrm>
        </p:spPr>
        <p:txBody>
          <a:bodyPr/>
          <a:lstStyle/>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endParaRPr lang="en-US" sz="1000" b="1" dirty="0">
              <a:solidFill>
                <a:schemeClr val="accent5">
                  <a:lumMod val="50000"/>
                </a:schemeClr>
              </a:solidFill>
            </a:endParaRPr>
          </a:p>
          <a:p>
            <a:pPr algn="r"/>
            <a:r>
              <a:rPr lang="en-US" sz="1000" dirty="0">
                <a:solidFill>
                  <a:schemeClr val="accent5">
                    <a:lumMod val="50000"/>
                  </a:schemeClr>
                </a:solidFill>
              </a:rPr>
              <a:t>AQTR'18 Conference, </a:t>
            </a:r>
            <a:r>
              <a:rPr lang="de-DE" sz="1000" dirty="0">
                <a:solidFill>
                  <a:schemeClr val="accent5">
                    <a:lumMod val="50000"/>
                  </a:schemeClr>
                </a:solidFill>
              </a:rPr>
              <a:t>Cluj-Napoca, Romania</a:t>
            </a:r>
            <a:endParaRPr lang="en-US" sz="1000" dirty="0">
              <a:solidFill>
                <a:schemeClr val="accent5">
                  <a:lumMod val="50000"/>
                </a:schemeClr>
              </a:solidFill>
            </a:endParaRPr>
          </a:p>
        </p:txBody>
      </p:sp>
      <p:sp>
        <p:nvSpPr>
          <p:cNvPr id="1087"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89"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91" name="Rectangle 6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Life's too short to drink bad wine - funny wine quote - Wine Folly ">
            <a:extLst>
              <a:ext uri="{FF2B5EF4-FFF2-40B4-BE49-F238E27FC236}">
                <a16:creationId xmlns:a16="http://schemas.microsoft.com/office/drawing/2014/main" id="{22B82B9D-42F0-6968-2E1C-E14A18A14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5969"/>
            <a:ext cx="6516216" cy="37392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33CA5AEF-AC5A-61EB-B9CB-603AB674F7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3311327"/>
            <a:ext cx="2627784" cy="352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258B944A-8375-927A-001F-53B65EBDE6A2}"/>
              </a:ext>
            </a:extLst>
          </p:cNvPr>
          <p:cNvPicPr/>
          <p:nvPr/>
        </p:nvPicPr>
        <p:blipFill>
          <a:blip r:embed="rId5"/>
          <a:stretch/>
        </p:blipFill>
        <p:spPr>
          <a:xfrm>
            <a:off x="0" y="0"/>
            <a:ext cx="9144000" cy="948265"/>
          </a:xfrm>
          <a:prstGeom prst="rect">
            <a:avLst/>
          </a:prstGeom>
        </p:spPr>
      </p:pic>
    </p:spTree>
    <p:extLst>
      <p:ext uri="{BB962C8B-B14F-4D97-AF65-F5344CB8AC3E}">
        <p14:creationId xmlns:p14="http://schemas.microsoft.com/office/powerpoint/2010/main" val="15368098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5" name="TextBox 14">
            <a:extLst>
              <a:ext uri="{FF2B5EF4-FFF2-40B4-BE49-F238E27FC236}">
                <a16:creationId xmlns:a16="http://schemas.microsoft.com/office/drawing/2014/main" id="{7D80DF20-14FA-80F8-2974-633774987DB1}"/>
              </a:ext>
            </a:extLst>
          </p:cNvPr>
          <p:cNvSpPr txBox="1"/>
          <p:nvPr/>
        </p:nvSpPr>
        <p:spPr>
          <a:xfrm>
            <a:off x="2804942" y="1474212"/>
            <a:ext cx="3534115" cy="492122"/>
          </a:xfrm>
          <a:prstGeom prst="rect">
            <a:avLst/>
          </a:prstGeom>
          <a:noFill/>
        </p:spPr>
        <p:txBody>
          <a:bodyPr wrap="square">
            <a:spAutoFit/>
          </a:bodyPr>
          <a:lstStyle/>
          <a:p>
            <a:pPr marL="0" marR="0" algn="just">
              <a:lnSpc>
                <a:spcPct val="115000"/>
              </a:lnSpc>
              <a:spcBef>
                <a:spcPts val="0"/>
              </a:spcBef>
              <a:spcAft>
                <a:spcPts val="0"/>
              </a:spcAft>
            </a:pPr>
            <a:r>
              <a:rPr lang="en-US" sz="2400" b="1" dirty="0">
                <a:solidFill>
                  <a:srgbClr val="97941C"/>
                </a:solidFill>
                <a:effectLst/>
                <a:latin typeface="Calibri" panose="020F0502020204030204" pitchFamily="34" charset="0"/>
                <a:ea typeface="Calibri" panose="020F0502020204030204" pitchFamily="34" charset="0"/>
                <a:cs typeface="Calibri" panose="020F0502020204030204" pitchFamily="34" charset="0"/>
              </a:rPr>
              <a:t>The fermentation process</a:t>
            </a:r>
            <a:endParaRPr lang="en-US" sz="2400" dirty="0">
              <a:solidFill>
                <a:srgbClr val="97941C"/>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216AC38-86B9-AD0C-D6F2-426924861B84}"/>
              </a:ext>
            </a:extLst>
          </p:cNvPr>
          <p:cNvSpPr txBox="1"/>
          <p:nvPr/>
        </p:nvSpPr>
        <p:spPr>
          <a:xfrm>
            <a:off x="3031897" y="2565206"/>
            <a:ext cx="6112103" cy="635943"/>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Yeast is the most important microorganism that produces the alcoholic fermentation of wine</a:t>
            </a: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71F0B9FD-5915-1547-E6A9-85843B0F37D6}"/>
              </a:ext>
            </a:extLst>
          </p:cNvPr>
          <p:cNvSpPr txBox="1"/>
          <p:nvPr/>
        </p:nvSpPr>
        <p:spPr>
          <a:xfrm>
            <a:off x="3031897" y="2018054"/>
            <a:ext cx="5426771" cy="425501"/>
          </a:xfrm>
          <a:prstGeom prst="rect">
            <a:avLst/>
          </a:prstGeom>
          <a:noFill/>
        </p:spPr>
        <p:txBody>
          <a:bodyPr wrap="square">
            <a:spAutoFit/>
          </a:bodyPr>
          <a:lstStyle/>
          <a:p>
            <a:pPr marL="0" marR="0">
              <a:lnSpc>
                <a:spcPct val="115000"/>
              </a:lnSpc>
              <a:spcBef>
                <a:spcPts val="1200"/>
              </a:spcBef>
              <a:spcAft>
                <a:spcPts val="300"/>
              </a:spcAft>
            </a:pPr>
            <a:r>
              <a:rPr lang="en-US" sz="2000" b="1"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Microbiological aspects for fermentation of wine</a:t>
            </a:r>
          </a:p>
        </p:txBody>
      </p:sp>
      <p:sp>
        <p:nvSpPr>
          <p:cNvPr id="16" name="TextBox 15">
            <a:extLst>
              <a:ext uri="{FF2B5EF4-FFF2-40B4-BE49-F238E27FC236}">
                <a16:creationId xmlns:a16="http://schemas.microsoft.com/office/drawing/2014/main" id="{318BF1BE-1818-6096-2AE1-3088B6FA002D}"/>
              </a:ext>
            </a:extLst>
          </p:cNvPr>
          <p:cNvSpPr txBox="1"/>
          <p:nvPr/>
        </p:nvSpPr>
        <p:spPr>
          <a:xfrm>
            <a:off x="3018882" y="3311326"/>
            <a:ext cx="6014647" cy="1768561"/>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growth and multiplication</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these microorganisms under industrial conditions involves activating the metabolic processes leading to the formation of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ethanol, carbon dioxide and numerous secondary metabolites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that contribute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the taste and aroma of wine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Swiegers and Pretorius, 2005; Cordente et al., 2012; Takoi et al., 2010)</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7561892B-16D7-78CD-199E-2AC0F47BA674}"/>
              </a:ext>
            </a:extLst>
          </p:cNvPr>
          <p:cNvSpPr txBox="1"/>
          <p:nvPr/>
        </p:nvSpPr>
        <p:spPr>
          <a:xfrm>
            <a:off x="3018882" y="5084663"/>
            <a:ext cx="6014647" cy="1768561"/>
          </a:xfrm>
          <a:prstGeom prst="rect">
            <a:avLst/>
          </a:prstGeom>
          <a:noFill/>
        </p:spPr>
        <p:txBody>
          <a:bodyPr wrap="square">
            <a:spAutoFit/>
          </a:bodyPr>
          <a:lstStyle/>
          <a:p>
            <a:pPr marL="285750" marR="0" lvl="0" indent="-285750" algn="just">
              <a:lnSpc>
                <a:spcPct val="115000"/>
              </a:lnSpc>
              <a:spcBef>
                <a:spcPts val="0"/>
              </a:spcBef>
              <a:spcAft>
                <a:spcPts val="1000"/>
              </a:spcAft>
              <a:buFont typeface="Wingdings" panose="05000000000000000000" pitchFamily="2" charset="2"/>
              <a:buChar char="Ø"/>
            </a:pP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winemaking conditions</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 of nitrogen is assimilated</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as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synthesize new yeast</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cells</a:t>
            </a:r>
            <a:r>
              <a:rPr lang="ro-RO"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the remaining part is mostly used in the synthesis and repairing of essential proteins, see figure 2. Indeed, the yeast cell can assimilate glucose and nitrogen thanks to dedicated proteins called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transporters</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allow the membrane crossing.</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Graphical user interface, text, application&#10;&#10;Description automatically generated">
            <a:extLst>
              <a:ext uri="{FF2B5EF4-FFF2-40B4-BE49-F238E27FC236}">
                <a16:creationId xmlns:a16="http://schemas.microsoft.com/office/drawing/2014/main" id="{96EF053A-BC32-EF31-55C7-109CC6686469}"/>
              </a:ext>
            </a:extLst>
          </p:cNvPr>
          <p:cNvPicPr>
            <a:picLocks noChangeAspect="1"/>
          </p:cNvPicPr>
          <p:nvPr/>
        </p:nvPicPr>
        <p:blipFill rotWithShape="1">
          <a:blip r:embed="rId3"/>
          <a:srcRect l="26924" t="10712" r="27691" b="7692"/>
          <a:stretch/>
        </p:blipFill>
        <p:spPr bwMode="auto">
          <a:xfrm>
            <a:off x="0" y="1523255"/>
            <a:ext cx="2843807" cy="2723369"/>
          </a:xfrm>
          <a:prstGeom prst="rect">
            <a:avLst/>
          </a:prstGeom>
          <a:ln>
            <a:noFill/>
          </a:ln>
          <a:extLst>
            <a:ext uri="{53640926-AAD7-44D8-BBD7-CCE9431645EC}">
              <a14:shadowObscured xmlns:a14="http://schemas.microsoft.com/office/drawing/2010/main"/>
            </a:ext>
          </a:extLst>
        </p:spPr>
      </p:pic>
      <p:pic>
        <p:nvPicPr>
          <p:cNvPr id="11" name="Picture 10" descr="Graphical user interface, website&#10;&#10;Description automatically generated">
            <a:extLst>
              <a:ext uri="{FF2B5EF4-FFF2-40B4-BE49-F238E27FC236}">
                <a16:creationId xmlns:a16="http://schemas.microsoft.com/office/drawing/2014/main" id="{70F7D49C-512E-5761-9A73-827377BF19BA}"/>
              </a:ext>
            </a:extLst>
          </p:cNvPr>
          <p:cNvPicPr>
            <a:picLocks noChangeAspect="1"/>
          </p:cNvPicPr>
          <p:nvPr/>
        </p:nvPicPr>
        <p:blipFill rotWithShape="1">
          <a:blip r:embed="rId4"/>
          <a:srcRect l="31410" t="11168" r="32436" b="8832"/>
          <a:stretch/>
        </p:blipFill>
        <p:spPr bwMode="auto">
          <a:xfrm>
            <a:off x="0" y="4244487"/>
            <a:ext cx="2843806" cy="2568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883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2"/>
          <a:stretch/>
        </p:blipFill>
        <p:spPr>
          <a:xfrm>
            <a:off x="0" y="0"/>
            <a:ext cx="9144000" cy="948265"/>
          </a:xfrm>
          <a:prstGeom prst="rect">
            <a:avLst/>
          </a:prstGeom>
        </p:spPr>
      </p:pic>
      <p:sp>
        <p:nvSpPr>
          <p:cNvPr id="15" name="TextBox 14">
            <a:extLst>
              <a:ext uri="{FF2B5EF4-FFF2-40B4-BE49-F238E27FC236}">
                <a16:creationId xmlns:a16="http://schemas.microsoft.com/office/drawing/2014/main" id="{7D80DF20-14FA-80F8-2974-633774987DB1}"/>
              </a:ext>
            </a:extLst>
          </p:cNvPr>
          <p:cNvSpPr txBox="1"/>
          <p:nvPr/>
        </p:nvSpPr>
        <p:spPr>
          <a:xfrm>
            <a:off x="2804942" y="1474212"/>
            <a:ext cx="3534115" cy="492122"/>
          </a:xfrm>
          <a:prstGeom prst="rect">
            <a:avLst/>
          </a:prstGeom>
          <a:noFill/>
        </p:spPr>
        <p:txBody>
          <a:bodyPr wrap="square">
            <a:spAutoFit/>
          </a:bodyPr>
          <a:lstStyle/>
          <a:p>
            <a:pPr marL="0" marR="0" algn="just">
              <a:lnSpc>
                <a:spcPct val="115000"/>
              </a:lnSpc>
              <a:spcBef>
                <a:spcPts val="0"/>
              </a:spcBef>
              <a:spcAft>
                <a:spcPts val="0"/>
              </a:spcAft>
            </a:pPr>
            <a:r>
              <a:rPr lang="en-US" sz="2400" b="1" dirty="0">
                <a:solidFill>
                  <a:srgbClr val="97941C"/>
                </a:solidFill>
                <a:effectLst/>
                <a:latin typeface="Calibri" panose="020F0502020204030204" pitchFamily="34" charset="0"/>
                <a:ea typeface="Calibri" panose="020F0502020204030204" pitchFamily="34" charset="0"/>
                <a:cs typeface="Calibri" panose="020F0502020204030204" pitchFamily="34" charset="0"/>
              </a:rPr>
              <a:t>The fermentation process</a:t>
            </a:r>
            <a:endParaRPr lang="en-US" sz="2400" dirty="0">
              <a:solidFill>
                <a:srgbClr val="97941C"/>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1F0B9FD-5915-1547-E6A9-85843B0F37D6}"/>
              </a:ext>
            </a:extLst>
          </p:cNvPr>
          <p:cNvSpPr txBox="1"/>
          <p:nvPr/>
        </p:nvSpPr>
        <p:spPr>
          <a:xfrm>
            <a:off x="2051720" y="1985071"/>
            <a:ext cx="5426771" cy="425501"/>
          </a:xfrm>
          <a:prstGeom prst="rect">
            <a:avLst/>
          </a:prstGeom>
          <a:noFill/>
        </p:spPr>
        <p:txBody>
          <a:bodyPr wrap="square">
            <a:spAutoFit/>
          </a:bodyPr>
          <a:lstStyle/>
          <a:p>
            <a:pPr marL="0" marR="0">
              <a:lnSpc>
                <a:spcPct val="115000"/>
              </a:lnSpc>
              <a:spcBef>
                <a:spcPts val="1200"/>
              </a:spcBef>
              <a:spcAft>
                <a:spcPts val="300"/>
              </a:spcAft>
            </a:pPr>
            <a:r>
              <a:rPr lang="en-US" sz="2000" b="1"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Microbiological aspects for fermentation of wine</a:t>
            </a:r>
          </a:p>
        </p:txBody>
      </p:sp>
      <p:sp>
        <p:nvSpPr>
          <p:cNvPr id="11" name="TextBox 10">
            <a:extLst>
              <a:ext uri="{FF2B5EF4-FFF2-40B4-BE49-F238E27FC236}">
                <a16:creationId xmlns:a16="http://schemas.microsoft.com/office/drawing/2014/main" id="{D54A2A8A-4FDF-5486-9114-5EF151D62986}"/>
              </a:ext>
            </a:extLst>
          </p:cNvPr>
          <p:cNvSpPr txBox="1"/>
          <p:nvPr/>
        </p:nvSpPr>
        <p:spPr>
          <a:xfrm>
            <a:off x="3878234" y="2492281"/>
            <a:ext cx="5158262" cy="3473515"/>
          </a:xfrm>
          <a:prstGeom prst="rect">
            <a:avLst/>
          </a:prstGeom>
          <a:noFill/>
        </p:spPr>
        <p:txBody>
          <a:bodyPr wrap="square">
            <a:spAutoFit/>
          </a:bodyPr>
          <a:lstStyle/>
          <a:p>
            <a:pPr marL="285750" marR="0" indent="-285750" algn="just">
              <a:lnSpc>
                <a:spcPct val="115000"/>
              </a:lnSpc>
              <a:spcBef>
                <a:spcPts val="0"/>
              </a:spcBef>
              <a:spcAft>
                <a:spcPts val="0"/>
              </a:spcAft>
              <a:buFont typeface="Wingdings" panose="05000000000000000000" pitchFamily="2" charset="2"/>
              <a:buChar char="Ø"/>
            </a:pP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the fermentation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these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a:t>
            </a:r>
            <a:r>
              <a:rPr lang="en-US" sz="16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ers</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proteins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have to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sustain a catabolic inactivation by the ethanol</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phenomenon increases with the ethanol concentration and impacts the sugar transport, hence the fermentation kinetic is slacked (decrease of CO</a:t>
            </a:r>
            <a:r>
              <a:rPr lang="ro-RO" sz="1600" b="1" i="1"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production rate).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Experiments have shown that when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initial nitrogen concentration is low</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yeast mainly focus </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cells production</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
            </a:r>
            <a:r>
              <a:rPr lang="ro-RO" sz="1600" b="1" i="1"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(initial concentration in nitrogen)</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larger</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cells production increases but at the same time more nitrogen is used for the transporters synthesis </a:t>
            </a:r>
            <a:r>
              <a:rPr lang="ro-RO"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as to prevent their catabolic inactivation</a:t>
            </a:r>
            <a:r>
              <a:rPr lang="ro-RO"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(Malherbe, 2003).</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A screenshot of a computer&#10;&#10;Description automatically generated with medium confidence">
            <a:extLst>
              <a:ext uri="{FF2B5EF4-FFF2-40B4-BE49-F238E27FC236}">
                <a16:creationId xmlns:a16="http://schemas.microsoft.com/office/drawing/2014/main" id="{044F8278-0227-B1F7-2FED-0CA52D780752}"/>
              </a:ext>
            </a:extLst>
          </p:cNvPr>
          <p:cNvPicPr>
            <a:picLocks noChangeAspect="1"/>
          </p:cNvPicPr>
          <p:nvPr/>
        </p:nvPicPr>
        <p:blipFill rotWithShape="1">
          <a:blip r:embed="rId3">
            <a:extLst>
              <a:ext uri="{28A0092B-C50C-407E-A947-70E740481C1C}">
                <a14:useLocalDpi xmlns:a14="http://schemas.microsoft.com/office/drawing/2010/main" val="0"/>
              </a:ext>
            </a:extLst>
          </a:blip>
          <a:srcRect l="26282" t="35555" r="51026" b="35271"/>
          <a:stretch/>
        </p:blipFill>
        <p:spPr bwMode="auto">
          <a:xfrm>
            <a:off x="12915" y="2506280"/>
            <a:ext cx="3865319" cy="2778530"/>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E23628A6-FD0D-70FF-7E50-76B02660C08E}"/>
              </a:ext>
            </a:extLst>
          </p:cNvPr>
          <p:cNvSpPr txBox="1"/>
          <p:nvPr/>
        </p:nvSpPr>
        <p:spPr>
          <a:xfrm>
            <a:off x="141332" y="5348610"/>
            <a:ext cx="3715510" cy="573298"/>
          </a:xfrm>
          <a:prstGeom prst="rect">
            <a:avLst/>
          </a:prstGeom>
          <a:noFill/>
        </p:spPr>
        <p:txBody>
          <a:bodyPr wrap="square">
            <a:spAutoFit/>
          </a:bodyPr>
          <a:lstStyle/>
          <a:p>
            <a:pPr marL="0" marR="0" algn="ctr">
              <a:lnSpc>
                <a:spcPct val="115000"/>
              </a:lnSpc>
              <a:spcBef>
                <a:spcPts val="0"/>
              </a:spcBef>
              <a:spcAft>
                <a:spcPts val="1000"/>
              </a:spcAft>
            </a:pPr>
            <a:r>
              <a:rPr lang="ro-RO"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Figure 2. Yeast activity scheme</a:t>
            </a:r>
            <a:r>
              <a:rPr lang="ro-R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(Malherbe, 2003)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807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0D129D-0ED1-8DD5-7885-00C6F139CAD9}"/>
              </a:ext>
            </a:extLst>
          </p:cNvPr>
          <p:cNvPicPr>
            <a:picLocks noChangeAspect="1"/>
          </p:cNvPicPr>
          <p:nvPr/>
        </p:nvPicPr>
        <p:blipFill rotWithShape="1">
          <a:blip r:embed="rId2"/>
          <a:srcRect l="17180" t="11852" r="16923" b="9971"/>
          <a:stretch/>
        </p:blipFill>
        <p:spPr bwMode="auto">
          <a:xfrm>
            <a:off x="0" y="3384485"/>
            <a:ext cx="3707904" cy="347351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752B2551-29EF-781F-BB85-69C27A0C56ED}"/>
              </a:ext>
            </a:extLst>
          </p:cNvPr>
          <p:cNvSpPr>
            <a:spLocks noGrp="1"/>
          </p:cNvSpPr>
          <p:nvPr>
            <p:ph type="title"/>
          </p:nvPr>
        </p:nvSpPr>
        <p:spPr>
          <a:xfrm>
            <a:off x="685331" y="904516"/>
            <a:ext cx="7773338" cy="666285"/>
          </a:xfrm>
        </p:spPr>
        <p:txBody>
          <a:bodyPr>
            <a:normAutofit/>
          </a:bodyPr>
          <a:lstStyle/>
          <a:p>
            <a:pPr>
              <a:lnSpc>
                <a:spcPct val="150000"/>
              </a:lnSpc>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technological process in winemaking</a:t>
            </a:r>
            <a:endParaRPr lang="en-US" sz="24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C14F3B4B-C01B-18D6-FCEA-16F47047397E}"/>
              </a:ext>
            </a:extLst>
          </p:cNvPr>
          <p:cNvPicPr/>
          <p:nvPr/>
        </p:nvPicPr>
        <p:blipFill>
          <a:blip r:embed="rId3"/>
          <a:stretch/>
        </p:blipFill>
        <p:spPr>
          <a:xfrm>
            <a:off x="0" y="0"/>
            <a:ext cx="9144000" cy="948265"/>
          </a:xfrm>
          <a:prstGeom prst="rect">
            <a:avLst/>
          </a:prstGeom>
        </p:spPr>
      </p:pic>
      <p:sp>
        <p:nvSpPr>
          <p:cNvPr id="15" name="TextBox 14">
            <a:extLst>
              <a:ext uri="{FF2B5EF4-FFF2-40B4-BE49-F238E27FC236}">
                <a16:creationId xmlns:a16="http://schemas.microsoft.com/office/drawing/2014/main" id="{7D80DF20-14FA-80F8-2974-633774987DB1}"/>
              </a:ext>
            </a:extLst>
          </p:cNvPr>
          <p:cNvSpPr txBox="1"/>
          <p:nvPr/>
        </p:nvSpPr>
        <p:spPr>
          <a:xfrm>
            <a:off x="2804942" y="1474212"/>
            <a:ext cx="3534115" cy="492122"/>
          </a:xfrm>
          <a:prstGeom prst="rect">
            <a:avLst/>
          </a:prstGeom>
          <a:noFill/>
        </p:spPr>
        <p:txBody>
          <a:bodyPr wrap="square">
            <a:spAutoFit/>
          </a:bodyPr>
          <a:lstStyle/>
          <a:p>
            <a:pPr marL="0" marR="0" algn="just">
              <a:lnSpc>
                <a:spcPct val="115000"/>
              </a:lnSpc>
              <a:spcBef>
                <a:spcPts val="0"/>
              </a:spcBef>
              <a:spcAft>
                <a:spcPts val="0"/>
              </a:spcAft>
            </a:pPr>
            <a:r>
              <a:rPr lang="en-US" sz="2400" b="1" dirty="0">
                <a:solidFill>
                  <a:srgbClr val="97941C"/>
                </a:solidFill>
                <a:effectLst/>
                <a:latin typeface="Calibri" panose="020F0502020204030204" pitchFamily="34" charset="0"/>
                <a:ea typeface="Calibri" panose="020F0502020204030204" pitchFamily="34" charset="0"/>
                <a:cs typeface="Calibri" panose="020F0502020204030204" pitchFamily="34" charset="0"/>
              </a:rPr>
              <a:t>The fermentation process</a:t>
            </a:r>
            <a:endParaRPr lang="en-US" sz="2400" dirty="0">
              <a:solidFill>
                <a:srgbClr val="97941C"/>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1F0B9FD-5915-1547-E6A9-85843B0F37D6}"/>
              </a:ext>
            </a:extLst>
          </p:cNvPr>
          <p:cNvSpPr txBox="1"/>
          <p:nvPr/>
        </p:nvSpPr>
        <p:spPr>
          <a:xfrm>
            <a:off x="2051720" y="1985071"/>
            <a:ext cx="5426771" cy="425501"/>
          </a:xfrm>
          <a:prstGeom prst="rect">
            <a:avLst/>
          </a:prstGeom>
          <a:noFill/>
        </p:spPr>
        <p:txBody>
          <a:bodyPr wrap="square">
            <a:spAutoFit/>
          </a:bodyPr>
          <a:lstStyle/>
          <a:p>
            <a:pPr marL="0" marR="0">
              <a:lnSpc>
                <a:spcPct val="115000"/>
              </a:lnSpc>
              <a:spcBef>
                <a:spcPts val="1200"/>
              </a:spcBef>
              <a:spcAft>
                <a:spcPts val="300"/>
              </a:spcAft>
            </a:pPr>
            <a:r>
              <a:rPr lang="en-US" sz="2000" b="1" kern="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Microbiological aspects for fermentation of wine</a:t>
            </a:r>
          </a:p>
        </p:txBody>
      </p:sp>
      <p:sp>
        <p:nvSpPr>
          <p:cNvPr id="10" name="TextBox 9">
            <a:extLst>
              <a:ext uri="{FF2B5EF4-FFF2-40B4-BE49-F238E27FC236}">
                <a16:creationId xmlns:a16="http://schemas.microsoft.com/office/drawing/2014/main" id="{F163CB94-F93E-62C4-A4F5-E9DA03EB36F2}"/>
              </a:ext>
            </a:extLst>
          </p:cNvPr>
          <p:cNvSpPr txBox="1"/>
          <p:nvPr/>
        </p:nvSpPr>
        <p:spPr>
          <a:xfrm>
            <a:off x="0" y="2405695"/>
            <a:ext cx="9036495" cy="92512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yeasts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involved in wine technology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have different sources of origin</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the raw material, namely present on the grapes, the microflora of the vinification center, the technological equipment or the starter cultures used in different technologies. </a:t>
            </a:r>
          </a:p>
        </p:txBody>
      </p:sp>
      <p:sp>
        <p:nvSpPr>
          <p:cNvPr id="12" name="TextBox 11">
            <a:extLst>
              <a:ext uri="{FF2B5EF4-FFF2-40B4-BE49-F238E27FC236}">
                <a16:creationId xmlns:a16="http://schemas.microsoft.com/office/drawing/2014/main" id="{EB052D88-833C-6EC7-362A-96EC65B14752}"/>
              </a:ext>
            </a:extLst>
          </p:cNvPr>
          <p:cNvSpPr txBox="1"/>
          <p:nvPr/>
        </p:nvSpPr>
        <p:spPr>
          <a:xfrm>
            <a:off x="3635897" y="3417208"/>
            <a:ext cx="5400598" cy="3473515"/>
          </a:xfrm>
          <a:prstGeom prst="rect">
            <a:avLst/>
          </a:prstGeom>
          <a:noFill/>
        </p:spPr>
        <p:txBody>
          <a:bodyPr wrap="square">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Yeast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of particular importance in wine technology, </a:t>
            </a:r>
            <a:r>
              <a:rPr lang="en-US" sz="16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ensures the conversion of sugars into ethyl alcohol and carbon dioxide and contributes to the formation of flavor and taste compounds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resulting as secondary metabolites during growth and multiplication phases, or cell autolysis. Thus,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along with the primary flavor compounds determined by the grape variety used, flavor compounds resulting from fermentation processes determine the finished product wine bouquet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Under certain conditions, on the technological flow of wine, yeasts can act as microorganisms of contamination, being involved in the appearance of wine diseases.</a:t>
            </a:r>
          </a:p>
        </p:txBody>
      </p:sp>
    </p:spTree>
    <p:extLst>
      <p:ext uri="{BB962C8B-B14F-4D97-AF65-F5344CB8AC3E}">
        <p14:creationId xmlns:p14="http://schemas.microsoft.com/office/powerpoint/2010/main" val="359822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2432</TotalTime>
  <Words>8109</Words>
  <Application>Microsoft Office PowerPoint</Application>
  <PresentationFormat>On-screen Show (4:3)</PresentationFormat>
  <Paragraphs>605</Paragraphs>
  <Slides>68</Slides>
  <Notes>36</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8" baseType="lpstr">
      <vt:lpstr>Arial</vt:lpstr>
      <vt:lpstr>Calibri</vt:lpstr>
      <vt:lpstr>Palatino Linotype</vt:lpstr>
      <vt:lpstr>Symbol</vt:lpstr>
      <vt:lpstr>Times New Roman</vt:lpstr>
      <vt:lpstr>Tw Cen MT</vt:lpstr>
      <vt:lpstr>Wingdings</vt:lpstr>
      <vt:lpstr>Droplet</vt:lpstr>
      <vt:lpstr>Document</vt:lpstr>
      <vt:lpstr>Equation</vt:lpstr>
      <vt:lpstr>Modernizing Agricultural Practice using Internet of Things MAPIoT Summer School in Norway 24.07.2022 – 07.08.2022 Melsom High School, Sandefjord  organized by University of South-Eastern Norway</vt:lpstr>
      <vt:lpstr>Overview</vt:lpstr>
      <vt:lpstr>The technological process in winemaking</vt:lpstr>
      <vt:lpstr>The technological process in winemaking</vt:lpstr>
      <vt:lpstr>The technological process in winemaking</vt:lpstr>
      <vt:lpstr>The technological process in winemaking</vt:lpstr>
      <vt:lpstr>The technological process in winemaking</vt:lpstr>
      <vt:lpstr>The technological process in winemaking</vt:lpstr>
      <vt:lpstr>The technological process in winemaking</vt:lpstr>
      <vt:lpstr>The technological process in winemaking</vt:lpstr>
      <vt:lpstr>The biotechnological processes modelling</vt:lpstr>
      <vt:lpstr>The biotechnological processes modelling</vt:lpstr>
      <vt:lpstr>The biotechnological processes modelling</vt:lpstr>
      <vt:lpstr>The biotechnological processes modelling</vt:lpstr>
      <vt:lpstr>The biotechnological processes modelling</vt:lpstr>
      <vt:lpstr>The biotechnological processes modelling</vt:lpstr>
      <vt:lpstr>PowerPoint Presentation</vt:lpstr>
      <vt:lpstr>The biotechnological processes modelling</vt:lpstr>
      <vt:lpstr>The biotechnological processes modelling</vt:lpstr>
      <vt:lpstr>The biotechnological processes modelling</vt:lpstr>
      <vt:lpstr>PowerPoint Presentation</vt:lpstr>
      <vt:lpstr>PowerPoint Presentation</vt:lpstr>
      <vt:lpstr>The biotechnological processes modelling</vt:lpstr>
      <vt:lpstr>The biotechnological processes modelling</vt:lpstr>
      <vt:lpstr>The biotechnological processes modelling</vt:lpstr>
      <vt:lpstr>The biotechnological processes modelling</vt:lpstr>
      <vt:lpstr>PowerPoint Presentation</vt:lpstr>
      <vt:lpstr>The biotechnological processes modelling</vt:lpstr>
      <vt:lpstr>The biotechnological processes modelling</vt:lpstr>
      <vt:lpstr>The biotechnological processes modelling</vt:lpstr>
      <vt:lpstr>The biotechnological processes modelling</vt:lpstr>
      <vt:lpstr>The biotechnological processes modelling</vt:lpstr>
      <vt:lpstr>The biotechnological processes modelling</vt:lpstr>
      <vt:lpstr>Objectives</vt:lpstr>
      <vt:lpstr>Temperature automatic control of the biomass exponential growing phase</vt:lpstr>
      <vt:lpstr>Temperature automatic control of the biomass exponential growing phase</vt:lpstr>
      <vt:lpstr>PowerPoint Presentation</vt:lpstr>
      <vt:lpstr>PowerPoint Presentation</vt:lpstr>
      <vt:lpstr>PowerPoint Presentation</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CONCLUSIONS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process control in food engineering: dynamic simulation of a fermentation control process</dc:title>
  <dc:creator>Anca</dc:creator>
  <cp:lastModifiedBy>SIPOS ANCA SORINA</cp:lastModifiedBy>
  <cp:revision>130</cp:revision>
  <dcterms:created xsi:type="dcterms:W3CDTF">2017-10-19T10:00:21Z</dcterms:created>
  <dcterms:modified xsi:type="dcterms:W3CDTF">2022-07-25T09:25:53Z</dcterms:modified>
</cp:coreProperties>
</file>